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7" r:id="rId3"/>
    <p:sldId id="258" r:id="rId4"/>
    <p:sldId id="259" r:id="rId5"/>
    <p:sldId id="260" r:id="rId6"/>
    <p:sldId id="262" r:id="rId7"/>
    <p:sldId id="623" r:id="rId8"/>
    <p:sldId id="263" r:id="rId9"/>
    <p:sldId id="634" r:id="rId10"/>
    <p:sldId id="624" r:id="rId11"/>
    <p:sldId id="625" r:id="rId12"/>
    <p:sldId id="626" r:id="rId13"/>
    <p:sldId id="264" r:id="rId14"/>
    <p:sldId id="265" r:id="rId15"/>
    <p:sldId id="266" r:id="rId16"/>
    <p:sldId id="627" r:id="rId17"/>
    <p:sldId id="273" r:id="rId18"/>
    <p:sldId id="277" r:id="rId19"/>
    <p:sldId id="278" r:id="rId20"/>
    <p:sldId id="628" r:id="rId21"/>
    <p:sldId id="629" r:id="rId22"/>
    <p:sldId id="280" r:id="rId23"/>
    <p:sldId id="281" r:id="rId24"/>
    <p:sldId id="283" r:id="rId25"/>
    <p:sldId id="630" r:id="rId26"/>
    <p:sldId id="288" r:id="rId27"/>
    <p:sldId id="631" r:id="rId28"/>
    <p:sldId id="632" r:id="rId29"/>
    <p:sldId id="374" r:id="rId30"/>
    <p:sldId id="633" r:id="rId31"/>
    <p:sldId id="620"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ghteen" initials="E" lastIdx="1" clrIdx="0">
    <p:extLst>
      <p:ext uri="{19B8F6BF-5375-455C-9EA6-DF929625EA0E}">
        <p15:presenceInfo xmlns:p15="http://schemas.microsoft.com/office/powerpoint/2012/main" userId="Eighte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74" autoAdjust="0"/>
  </p:normalViewPr>
  <p:slideViewPr>
    <p:cSldViewPr>
      <p:cViewPr varScale="1">
        <p:scale>
          <a:sx n="112" d="100"/>
          <a:sy n="112" d="100"/>
        </p:scale>
        <p:origin x="150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E04DC8-D650-4A40-A998-A1D67BCCD998}" type="datetimeFigureOut">
              <a:rPr lang="zh-CN" altLang="en-US" smtClean="0"/>
              <a:pPr/>
              <a:t>2022/10/11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6007C2-EA7A-40DF-8939-7A9C972EF707}" type="slidenum">
              <a:rPr lang="zh-CN" altLang="en-US" smtClean="0"/>
              <a:pPr/>
              <a:t>‹#›</a:t>
            </a:fld>
            <a:endParaRPr lang="zh-CN" altLang="en-US"/>
          </a:p>
        </p:txBody>
      </p:sp>
    </p:spTree>
    <p:extLst>
      <p:ext uri="{BB962C8B-B14F-4D97-AF65-F5344CB8AC3E}">
        <p14:creationId xmlns:p14="http://schemas.microsoft.com/office/powerpoint/2010/main" val="29170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a:t>
            </a:fld>
            <a:endParaRPr lang="zh-CN" altLang="en-US"/>
          </a:p>
        </p:txBody>
      </p:sp>
    </p:spTree>
    <p:extLst>
      <p:ext uri="{BB962C8B-B14F-4D97-AF65-F5344CB8AC3E}">
        <p14:creationId xmlns:p14="http://schemas.microsoft.com/office/powerpoint/2010/main" val="87526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事务管理是对于一系列操作进行管理，一个事务包含一个或多个操作命令，是逻辑管理的工作单元。</a:t>
            </a: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17</a:t>
            </a:fld>
            <a:endParaRPr lang="zh-CN" altLang="en-US"/>
          </a:p>
        </p:txBody>
      </p:sp>
    </p:spTree>
    <p:extLst>
      <p:ext uri="{BB962C8B-B14F-4D97-AF65-F5344CB8AC3E}">
        <p14:creationId xmlns:p14="http://schemas.microsoft.com/office/powerpoint/2010/main" val="3871925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t>向容器内添加或替换碎片</a:t>
            </a:r>
            <a:endParaRPr lang="en-US" altLang="zh-CN" sz="2400" dirty="0"/>
          </a:p>
          <a:p>
            <a:pPr marL="342900" indent="-342900">
              <a:buFont typeface="Arial" panose="020B0604020202020204" pitchFamily="34" charset="0"/>
              <a:buChar char="•"/>
            </a:pPr>
            <a:r>
              <a:rPr lang="zh-CN" altLang="en-US" sz="2200" dirty="0"/>
              <a:t>一般使用</a:t>
            </a:r>
            <a:r>
              <a:rPr lang="en-US" altLang="zh-CN" sz="2200" dirty="0"/>
              <a:t>replace()</a:t>
            </a:r>
            <a:r>
              <a:rPr lang="zh-CN" altLang="en-US" sz="2200" dirty="0"/>
              <a:t>方法实现，需要传入容器的</a:t>
            </a:r>
            <a:r>
              <a:rPr lang="en-US" altLang="zh-CN" sz="2200" dirty="0"/>
              <a:t>id</a:t>
            </a:r>
            <a:r>
              <a:rPr lang="zh-CN" altLang="en-US" sz="2200" dirty="0"/>
              <a:t>和待添加的碎片实例。</a:t>
            </a:r>
            <a:endParaRPr lang="en-US" altLang="zh-CN" sz="2200" dirty="0"/>
          </a:p>
          <a:p>
            <a:pPr marL="342900" indent="-342900">
              <a:buFont typeface="Arial" panose="020B0604020202020204" pitchFamily="34" charset="0"/>
              <a:buChar char="•"/>
            </a:pPr>
            <a:r>
              <a:rPr lang="zh-CN" altLang="en-US" sz="2200" dirty="0"/>
              <a:t>需要开启事务，实现动态添加、删除、替换碎片，最后调用</a:t>
            </a:r>
            <a:r>
              <a:rPr lang="en-US" altLang="zh-CN" sz="2200" dirty="0"/>
              <a:t>commit()</a:t>
            </a:r>
            <a:r>
              <a:rPr lang="zh-CN" altLang="en-US" sz="2200" dirty="0"/>
              <a:t>方法提交事务。</a:t>
            </a:r>
            <a:endParaRPr lang="en-US" altLang="zh-CN" sz="2200" dirty="0"/>
          </a:p>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23</a:t>
            </a:fld>
            <a:endParaRPr lang="zh-CN" altLang="en-US"/>
          </a:p>
        </p:txBody>
      </p:sp>
    </p:spTree>
    <p:extLst>
      <p:ext uri="{BB962C8B-B14F-4D97-AF65-F5344CB8AC3E}">
        <p14:creationId xmlns:p14="http://schemas.microsoft.com/office/powerpoint/2010/main" val="339626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25</a:t>
            </a:fld>
            <a:endParaRPr lang="zh-CN" altLang="en-US"/>
          </a:p>
        </p:txBody>
      </p:sp>
    </p:spTree>
    <p:extLst>
      <p:ext uri="{BB962C8B-B14F-4D97-AF65-F5344CB8AC3E}">
        <p14:creationId xmlns:p14="http://schemas.microsoft.com/office/powerpoint/2010/main" val="117493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Android 应用程序运行在各种各样的设备中，有小屏幕的手机，超大屏的平板甚至电视。针对屏幕尺寸的差距，很多情况下，都是先针对手机开发一套App，然后拷贝一份，修改布局以适应平板等大屏。</a:t>
            </a:r>
          </a:p>
        </p:txBody>
      </p:sp>
      <p:sp>
        <p:nvSpPr>
          <p:cNvPr id="4" name="灯片编号占位符 3"/>
          <p:cNvSpPr>
            <a:spLocks noGrp="1"/>
          </p:cNvSpPr>
          <p:nvPr>
            <p:ph type="sldNum" sz="quarter" idx="10"/>
          </p:nvPr>
        </p:nvSpPr>
        <p:spPr/>
        <p:txBody>
          <a:bodyPr/>
          <a:lstStyle/>
          <a:p>
            <a:fld id="{00AD2F60-7BF5-4C11-8DC0-6839CDF6AB54}" type="slidenum">
              <a:rPr lang="en-US" altLang="zh-CN" smtClean="0"/>
              <a:pPr/>
              <a:t>4</a:t>
            </a:fld>
            <a:endParaRPr lang="en-US" altLang="zh-CN"/>
          </a:p>
        </p:txBody>
      </p:sp>
    </p:spTree>
    <p:extLst>
      <p:ext uri="{BB962C8B-B14F-4D97-AF65-F5344CB8AC3E}">
        <p14:creationId xmlns:p14="http://schemas.microsoft.com/office/powerpoint/2010/main" val="937304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5</a:t>
            </a:fld>
            <a:endParaRPr lang="zh-CN" altLang="en-US"/>
          </a:p>
        </p:txBody>
      </p:sp>
    </p:spTree>
    <p:extLst>
      <p:ext uri="{BB962C8B-B14F-4D97-AF65-F5344CB8AC3E}">
        <p14:creationId xmlns:p14="http://schemas.microsoft.com/office/powerpoint/2010/main" val="269138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活动的生命周期的状态</a:t>
            </a:r>
            <a:endParaRPr lang="en-US" altLang="zh-CN" dirty="0"/>
          </a:p>
          <a:p>
            <a:pPr marL="171450" indent="-171450">
              <a:buFont typeface="Arial" panose="020B0604020202020204" pitchFamily="34" charset="0"/>
              <a:buChar char="•"/>
            </a:pPr>
            <a:r>
              <a:rPr lang="zh-CN" altLang="en-US" dirty="0"/>
              <a:t>运行状态（前台，可交互）</a:t>
            </a:r>
            <a:endParaRPr lang="en-US" altLang="zh-CN" dirty="0"/>
          </a:p>
          <a:p>
            <a:pPr marL="171450" indent="-171450">
              <a:buFont typeface="Arial" panose="020B0604020202020204" pitchFamily="34" charset="0"/>
              <a:buChar char="•"/>
            </a:pPr>
            <a:r>
              <a:rPr lang="zh-CN" altLang="en-US" dirty="0"/>
              <a:t>暂停状态（部分可见或完全可见，但不可交互）</a:t>
            </a:r>
            <a:endParaRPr lang="en-US" altLang="zh-CN" dirty="0"/>
          </a:p>
          <a:p>
            <a:pPr marL="171450" indent="-171450">
              <a:buFont typeface="Arial" panose="020B0604020202020204" pitchFamily="34" charset="0"/>
              <a:buChar char="•"/>
            </a:pPr>
            <a:r>
              <a:rPr lang="zh-CN" altLang="en-US" dirty="0"/>
              <a:t>停止状态（不可见，存在于返回栈）</a:t>
            </a:r>
            <a:endParaRPr lang="en-US" altLang="zh-CN" dirty="0"/>
          </a:p>
          <a:p>
            <a:pPr marL="171450" indent="-171450">
              <a:buFont typeface="Arial" panose="020B0604020202020204" pitchFamily="34" charset="0"/>
              <a:buChar char="•"/>
            </a:pPr>
            <a:r>
              <a:rPr lang="zh-CN" altLang="en-US" dirty="0"/>
              <a:t>销毁状态（不存在）</a:t>
            </a:r>
          </a:p>
          <a:p>
            <a:r>
              <a:rPr lang="en-US" altLang="zh-CN" dirty="0"/>
              <a:t>https://www.jianshu.com/p/70d7bfae18f3</a:t>
            </a:r>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7</a:t>
            </a:fld>
            <a:endParaRPr lang="zh-CN" altLang="en-US"/>
          </a:p>
        </p:txBody>
      </p:sp>
    </p:spTree>
    <p:extLst>
      <p:ext uri="{BB962C8B-B14F-4D97-AF65-F5344CB8AC3E}">
        <p14:creationId xmlns:p14="http://schemas.microsoft.com/office/powerpoint/2010/main" val="246253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9</a:t>
            </a:fld>
            <a:endParaRPr lang="zh-CN" altLang="en-US"/>
          </a:p>
        </p:txBody>
      </p:sp>
    </p:spTree>
    <p:extLst>
      <p:ext uri="{BB962C8B-B14F-4D97-AF65-F5344CB8AC3E}">
        <p14:creationId xmlns:p14="http://schemas.microsoft.com/office/powerpoint/2010/main" val="154386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来源：</a:t>
            </a:r>
            <a:r>
              <a:rPr lang="en-US" altLang="zh-CN" dirty="0"/>
              <a:t>https://www.jianshu.com/p/184f0c8857d6</a:t>
            </a:r>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10</a:t>
            </a:fld>
            <a:endParaRPr lang="zh-CN" altLang="en-US"/>
          </a:p>
        </p:txBody>
      </p:sp>
    </p:spTree>
    <p:extLst>
      <p:ext uri="{BB962C8B-B14F-4D97-AF65-F5344CB8AC3E}">
        <p14:creationId xmlns:p14="http://schemas.microsoft.com/office/powerpoint/2010/main" val="126827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来源：</a:t>
            </a:r>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11</a:t>
            </a:fld>
            <a:endParaRPr lang="zh-CN" altLang="en-US"/>
          </a:p>
        </p:txBody>
      </p:sp>
    </p:spTree>
    <p:extLst>
      <p:ext uri="{BB962C8B-B14F-4D97-AF65-F5344CB8AC3E}">
        <p14:creationId xmlns:p14="http://schemas.microsoft.com/office/powerpoint/2010/main" val="140077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小技巧，在布局文件的</a:t>
            </a:r>
            <a:r>
              <a:rPr lang="en-US" altLang="zh-CN" dirty="0"/>
              <a:t>Design</a:t>
            </a:r>
            <a:r>
              <a:rPr lang="zh-CN" altLang="en-US" dirty="0"/>
              <a:t>视图，找到</a:t>
            </a:r>
            <a:r>
              <a:rPr lang="en-US" altLang="zh-CN" dirty="0"/>
              <a:t>fragment</a:t>
            </a:r>
            <a:r>
              <a:rPr lang="zh-CN" altLang="en-US" dirty="0"/>
              <a:t>控件，直接选择需要引用的Fragment即可。</a:t>
            </a:r>
            <a:endParaRPr lang="en-US" altLang="zh-CN" dirty="0"/>
          </a:p>
          <a:p>
            <a:endParaRPr lang="en-US" altLang="zh-CN" dirty="0"/>
          </a:p>
          <a:p>
            <a:r>
              <a:rPr lang="zh-CN" altLang="en-US" dirty="0"/>
              <a:t>当系统创建此 </a:t>
            </a:r>
            <a:r>
              <a:rPr lang="en-US" altLang="zh-CN" dirty="0"/>
              <a:t>Activity </a:t>
            </a:r>
            <a:r>
              <a:rPr lang="zh-CN" altLang="en-US" dirty="0"/>
              <a:t>布局时，会实例化在布局中指定的每个 </a:t>
            </a:r>
            <a:r>
              <a:rPr lang="en-US" altLang="zh-CN" dirty="0"/>
              <a:t>fragment</a:t>
            </a:r>
            <a:r>
              <a:rPr lang="zh-CN" altLang="en-US" dirty="0"/>
              <a:t>，并为每个 </a:t>
            </a:r>
            <a:r>
              <a:rPr lang="en-US" altLang="zh-CN" dirty="0"/>
              <a:t>fragment </a:t>
            </a:r>
            <a:r>
              <a:rPr lang="zh-CN" altLang="en-US" dirty="0"/>
              <a:t>调用 </a:t>
            </a:r>
            <a:r>
              <a:rPr lang="en-US" altLang="zh-CN" dirty="0" err="1"/>
              <a:t>onCreateView</a:t>
            </a:r>
            <a:r>
              <a:rPr lang="en-US" altLang="zh-CN" dirty="0"/>
              <a:t>()</a:t>
            </a:r>
            <a:r>
              <a:rPr lang="zh-CN" altLang="en-US" dirty="0"/>
              <a:t>方法，以检索每个 </a:t>
            </a:r>
            <a:r>
              <a:rPr lang="en-US" altLang="zh-CN" dirty="0"/>
              <a:t>fragment </a:t>
            </a:r>
            <a:r>
              <a:rPr lang="zh-CN" altLang="en-US" dirty="0"/>
              <a:t>的布局。</a:t>
            </a:r>
            <a:endParaRPr lang="en-US" altLang="zh-CN" dirty="0"/>
          </a:p>
          <a:p>
            <a:r>
              <a:rPr lang="zh-CN" altLang="en-US" dirty="0"/>
              <a:t>系统会直接插入 </a:t>
            </a:r>
            <a:r>
              <a:rPr lang="en-US" altLang="zh-CN" dirty="0"/>
              <a:t>fragment </a:t>
            </a:r>
            <a:r>
              <a:rPr lang="zh-CN" altLang="en-US" dirty="0"/>
              <a:t>返回的 </a:t>
            </a:r>
            <a:r>
              <a:rPr lang="en-US" altLang="zh-CN" dirty="0"/>
              <a:t>View </a:t>
            </a:r>
            <a:r>
              <a:rPr lang="zh-CN" altLang="en-US" dirty="0"/>
              <a:t>来替代 </a:t>
            </a:r>
            <a:r>
              <a:rPr lang="en-US" altLang="zh-CN" dirty="0"/>
              <a:t>fragment </a:t>
            </a:r>
            <a:r>
              <a:rPr lang="zh-CN" altLang="en-US" dirty="0"/>
              <a:t>元素。</a:t>
            </a:r>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13</a:t>
            </a:fld>
            <a:endParaRPr lang="zh-CN" altLang="en-US"/>
          </a:p>
        </p:txBody>
      </p:sp>
    </p:spTree>
    <p:extLst>
      <p:ext uri="{BB962C8B-B14F-4D97-AF65-F5344CB8AC3E}">
        <p14:creationId xmlns:p14="http://schemas.microsoft.com/office/powerpoint/2010/main" val="3088706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在onCreateView中使用</a:t>
            </a:r>
            <a:r>
              <a:rPr lang="en-US" altLang="zh-CN" dirty="0"/>
              <a:t>inflate</a:t>
            </a:r>
            <a:r>
              <a:rPr lang="zh-CN" altLang="en-US" dirty="0"/>
              <a:t>适配布局。</a:t>
            </a:r>
          </a:p>
        </p:txBody>
      </p:sp>
      <p:sp>
        <p:nvSpPr>
          <p:cNvPr id="4" name="灯片编号占位符 3"/>
          <p:cNvSpPr>
            <a:spLocks noGrp="1"/>
          </p:cNvSpPr>
          <p:nvPr>
            <p:ph type="sldNum" sz="quarter" idx="5"/>
          </p:nvPr>
        </p:nvSpPr>
        <p:spPr/>
        <p:txBody>
          <a:bodyPr/>
          <a:lstStyle/>
          <a:p>
            <a:fld id="{BF6007C2-EA7A-40DF-8939-7A9C972EF707}" type="slidenum">
              <a:rPr lang="zh-CN" altLang="en-US" smtClean="0"/>
              <a:pPr/>
              <a:t>15</a:t>
            </a:fld>
            <a:endParaRPr lang="zh-CN" altLang="en-US"/>
          </a:p>
        </p:txBody>
      </p:sp>
    </p:spTree>
    <p:extLst>
      <p:ext uri="{BB962C8B-B14F-4D97-AF65-F5344CB8AC3E}">
        <p14:creationId xmlns:p14="http://schemas.microsoft.com/office/powerpoint/2010/main" val="386279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3"/>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6"/>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6"/>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fld id="{021A1D30-C0A0-4124-A783-34D9F15FA0FE}" type="datetime1">
              <a:rPr lang="en-US" smtClean="0">
                <a:solidFill>
                  <a:prstClr val="black"/>
                </a:solidFill>
              </a:rPr>
              <a:pPr/>
              <a:t>10/11/2022</a:t>
            </a:fld>
            <a:endParaRPr lang="en-US">
              <a:solidFill>
                <a:prstClr val="black"/>
              </a:solidFill>
            </a:endParaRPr>
          </a:p>
        </p:txBody>
      </p:sp>
      <p:sp>
        <p:nvSpPr>
          <p:cNvPr id="19" name="Footer Placeholder 18"/>
          <p:cNvSpPr>
            <a:spLocks noGrp="1"/>
          </p:cNvSpPr>
          <p:nvPr>
            <p:ph type="ftr" sz="quarter" idx="11"/>
          </p:nvPr>
        </p:nvSpPr>
        <p:spPr/>
        <p:txBody>
          <a:bodyPr/>
          <a:lstStyle/>
          <a:p>
            <a:endParaRPr lang="en-US">
              <a:solidFill>
                <a:prstClr val="black"/>
              </a:solidFill>
            </a:endParaRPr>
          </a:p>
        </p:txBody>
      </p:sp>
      <p:sp>
        <p:nvSpPr>
          <p:cNvPr id="27" name="Slide Number Placeholder 2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17" name="Subtitle 16"/>
          <p:cNvSpPr>
            <a:spLocks noGrp="1"/>
          </p:cNvSpPr>
          <p:nvPr>
            <p:ph type="subTitle" idx="1"/>
          </p:nvPr>
        </p:nvSpPr>
        <p:spPr>
          <a:xfrm>
            <a:off x="533400" y="3228536"/>
            <a:ext cx="7854696" cy="1752600"/>
          </a:xfrm>
        </p:spPr>
        <p:txBody>
          <a:bodyPr lIns="0" rIns="14265"/>
          <a:lstStyle>
            <a:lvl1pPr marL="0" marR="35662" indent="0" algn="r">
              <a:buNone/>
              <a:defRPr>
                <a:solidFill>
                  <a:schemeClr val="tx1"/>
                </a:solidFill>
              </a:defRPr>
            </a:lvl1pPr>
            <a:lvl2pPr marL="356616" indent="0" algn="ctr">
              <a:buNone/>
            </a:lvl2pPr>
            <a:lvl3pPr marL="713232" indent="0" algn="ctr">
              <a:buNone/>
            </a:lvl3pPr>
            <a:lvl4pPr marL="1069848" indent="0" algn="ctr">
              <a:buNone/>
            </a:lvl4pPr>
            <a:lvl5pPr marL="1426464" indent="0" algn="ctr">
              <a:buNone/>
            </a:lvl5pPr>
            <a:lvl6pPr marL="1783080" indent="0" algn="ctr">
              <a:buNone/>
            </a:lvl6pPr>
            <a:lvl7pPr marL="2139696" indent="0" algn="ctr">
              <a:buNone/>
            </a:lvl7pPr>
            <a:lvl8pPr marL="2496312" indent="0" algn="ctr">
              <a:buNone/>
            </a:lvl8pPr>
            <a:lvl9pPr marL="2852928" indent="0" algn="ctr">
              <a:buNone/>
            </a:lvl9pPr>
          </a:lstStyle>
          <a:p>
            <a:r>
              <a:rPr kumimoji="0" lang="en-US"/>
              <a:t>Click to edit Master subtitle style</a:t>
            </a:r>
          </a:p>
        </p:txBody>
      </p:sp>
      <p:sp>
        <p:nvSpPr>
          <p:cNvPr id="9" name="Title 8"/>
          <p:cNvSpPr>
            <a:spLocks noGrp="1"/>
          </p:cNvSpPr>
          <p:nvPr>
            <p:ph type="ctrTitle"/>
          </p:nvPr>
        </p:nvSpPr>
        <p:spPr>
          <a:xfrm>
            <a:off x="533400" y="1371600"/>
            <a:ext cx="7851648" cy="1828800"/>
          </a:xfrm>
          <a:ln>
            <a:noFill/>
          </a:ln>
        </p:spPr>
        <p:txBody>
          <a:bodyPr vert="horz" tIns="0" rIns="14265"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400" b="1">
                <a:ln>
                  <a:noFill/>
                </a:ln>
                <a:solidFill>
                  <a:schemeClr val="tx2"/>
                </a:solidFill>
                <a:effectLst/>
                <a:latin typeface="+mj-lt"/>
                <a:ea typeface="+mj-ea"/>
                <a:cs typeface="+mj-cs"/>
              </a:defRPr>
            </a:lvl1pPr>
          </a:lstStyle>
          <a:p>
            <a:r>
              <a:rPr kumimoji="0" lang="en-US"/>
              <a:t>Click to edit Master title style</a:t>
            </a:r>
            <a:endParaRPr kumimoji="0" lang="en-US" dirty="0"/>
          </a:p>
        </p:txBody>
      </p:sp>
      <p:cxnSp>
        <p:nvCxnSpPr>
          <p:cNvPr id="5" name="Straight Connector 4"/>
          <p:cNvCxnSpPr/>
          <p:nvPr/>
        </p:nvCxnSpPr>
        <p:spPr>
          <a:xfrm flipV="1">
            <a:off x="2291" y="5937957"/>
            <a:ext cx="6181" cy="56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6208894"/>
            <a:ext cx="9144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713232"/>
              <a:endParaRPr lang="en-US" sz="1400">
                <a:solidFill>
                  <a:prstClr val="black"/>
                </a:solidFill>
              </a:endParaRPr>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userDrawn="1"/>
        </p:nvCxnSpPr>
        <p:spPr>
          <a:xfrm flipV="1">
            <a:off x="2291" y="5937957"/>
            <a:ext cx="618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697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F28077-7188-48C5-8679-2287FAC952E9}"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Content Placeholder 2"/>
          <p:cNvSpPr>
            <a:spLocks noGrp="1"/>
          </p:cNvSpPr>
          <p:nvPr>
            <p:ph idx="1"/>
          </p:nvPr>
        </p:nvSpPr>
        <p:spPr>
          <a:xfrm>
            <a:off x="457200" y="1154431"/>
            <a:ext cx="8229600" cy="5170170"/>
          </a:xfrm>
        </p:spPr>
        <p:txBody>
          <a:bodyPr>
            <a:normAutofit/>
          </a:bodyPr>
          <a:lstStyle>
            <a:lvl1pPr>
              <a:defRPr sz="2600" b="1"/>
            </a:lvl1pPr>
            <a:lvl2pPr>
              <a:defRPr sz="2400" b="0"/>
            </a:lvl2pPr>
            <a:lvl3pPr>
              <a:defRPr sz="2000" baseline="0">
                <a:ea typeface="微软雅黑" pitchFamily="34" charset="-122"/>
              </a:defRPr>
            </a:lvl3pPr>
            <a:lvl4pPr>
              <a:defRPr sz="2000"/>
            </a:lvl4pPr>
            <a:lvl5pPr>
              <a:defRPr sz="2000"/>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457201" y="132589"/>
            <a:ext cx="8229600" cy="838962"/>
          </a:xfrm>
        </p:spPr>
        <p:txBody>
          <a:bodyPr>
            <a:normAutofit/>
          </a:bodyPr>
          <a:lstStyle>
            <a:lvl1pPr>
              <a:defRPr sz="3600" b="1"/>
            </a:lvl1pPr>
          </a:lstStyle>
          <a:p>
            <a:r>
              <a:rPr kumimoji="0" lang="en-US"/>
              <a:t>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p:cNvSpPr/>
          <p:nvPr userDrawn="1"/>
        </p:nvSpPr>
        <p:spPr>
          <a:xfrm>
            <a:off x="111686" y="0"/>
            <a:ext cx="336947" cy="1090464"/>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endParaRPr lang="zh-CN" altLang="en-US" sz="2400">
              <a:solidFill>
                <a:prstClr val="white"/>
              </a:solidFill>
            </a:endParaRPr>
          </a:p>
        </p:txBody>
      </p:sp>
      <p:cxnSp>
        <p:nvCxnSpPr>
          <p:cNvPr id="12" name="直接连接符 11"/>
          <p:cNvCxnSpPr/>
          <p:nvPr userDrawn="1"/>
        </p:nvCxnSpPr>
        <p:spPr>
          <a:xfrm>
            <a:off x="416484" y="1076917"/>
            <a:ext cx="4369396" cy="0"/>
          </a:xfrm>
          <a:prstGeom prst="line">
            <a:avLst/>
          </a:prstGeom>
          <a:ln>
            <a:solidFill>
              <a:srgbClr val="8BA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DCB740-6776-4EE9-99FD-96D592FA5A23}"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Text Placeholder 2"/>
          <p:cNvSpPr>
            <a:spLocks noGrp="1"/>
          </p:cNvSpPr>
          <p:nvPr>
            <p:ph type="body" idx="1"/>
          </p:nvPr>
        </p:nvSpPr>
        <p:spPr>
          <a:xfrm>
            <a:off x="530352" y="2704665"/>
            <a:ext cx="7772400" cy="1509712"/>
          </a:xfrm>
        </p:spPr>
        <p:txBody>
          <a:bodyPr lIns="35662" rIns="35662" anchor="t"/>
          <a:lstStyle>
            <a:lvl1pPr marL="0" indent="0">
              <a:buNone/>
              <a:defRPr sz="1700">
                <a:solidFill>
                  <a:schemeClr val="tx1"/>
                </a:solidFill>
              </a:defRPr>
            </a:lvl1pPr>
            <a:lvl2pPr>
              <a:buNone/>
              <a:defRPr sz="1400">
                <a:solidFill>
                  <a:schemeClr val="tx1">
                    <a:tint val="75000"/>
                  </a:schemeClr>
                </a:solidFill>
              </a:defRPr>
            </a:lvl2pPr>
            <a:lvl3pPr>
              <a:buNone/>
              <a:defRPr sz="1200">
                <a:solidFill>
                  <a:schemeClr val="tx1">
                    <a:tint val="75000"/>
                  </a:schemeClr>
                </a:solidFill>
              </a:defRPr>
            </a:lvl3pPr>
            <a:lvl4pPr>
              <a:buNone/>
              <a:defRPr sz="1100">
                <a:solidFill>
                  <a:schemeClr val="tx1">
                    <a:tint val="75000"/>
                  </a:schemeClr>
                </a:solidFill>
              </a:defRPr>
            </a:lvl4pPr>
            <a:lvl5pPr>
              <a:buNone/>
              <a:defRPr sz="11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chemeClr val="tx2"/>
                </a:solidFill>
                <a:effectLst/>
                <a:latin typeface="+mj-lt"/>
                <a:ea typeface="+mj-ea"/>
                <a:cs typeface="+mj-cs"/>
              </a:defRPr>
            </a:lvl1p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11" name="Straight Connector 10"/>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713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5F6BD99-6FFD-46C5-B5E2-43A34BDA2566}"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4" name="Content Placeholder 3"/>
          <p:cNvSpPr>
            <a:spLocks noGrp="1"/>
          </p:cNvSpPr>
          <p:nvPr>
            <p:ph sz="half" idx="2"/>
          </p:nvPr>
        </p:nvSpPr>
        <p:spPr>
          <a:xfrm>
            <a:off x="4648200" y="1920085"/>
            <a:ext cx="4038600" cy="4434840"/>
          </a:xfrm>
        </p:spPr>
        <p:txBody>
          <a:bodyPr/>
          <a:lstStyle>
            <a:lvl1pPr>
              <a:defRPr sz="2000"/>
            </a:lvl1pPr>
            <a:lvl2pPr>
              <a:defRPr sz="1900"/>
            </a:lvl2pPr>
            <a:lvl3pPr>
              <a:defRPr sz="1600"/>
            </a:lvl3pPr>
            <a:lvl4pPr>
              <a:defRPr sz="14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000"/>
            </a:lvl1pPr>
            <a:lvl2pPr>
              <a:defRPr sz="1900"/>
            </a:lvl2pPr>
            <a:lvl3pPr>
              <a:defRPr sz="1600"/>
            </a:lvl3pPr>
            <a:lvl4pPr>
              <a:defRPr sz="14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11" name="Straight Connector 10"/>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022678E-214C-4CF8-97C7-95015FB02960}" type="datetime1">
              <a:rPr lang="en-US" smtClean="0">
                <a:solidFill>
                  <a:prstClr val="black"/>
                </a:solidFill>
              </a:rPr>
              <a:pPr/>
              <a:t>10/11/2022</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6" name="Content Placeholder 5"/>
          <p:cNvSpPr>
            <a:spLocks noGrp="1"/>
          </p:cNvSpPr>
          <p:nvPr>
            <p:ph sz="quarter" idx="4"/>
          </p:nvPr>
        </p:nvSpPr>
        <p:spPr>
          <a:xfrm>
            <a:off x="4645031" y="2514601"/>
            <a:ext cx="4041775" cy="3845720"/>
          </a:xfrm>
        </p:spPr>
        <p:txBody>
          <a:bodyPr tIns="0"/>
          <a:lstStyle>
            <a:lvl1pPr>
              <a:defRPr sz="1700"/>
            </a:lvl1pPr>
            <a:lvl2pPr>
              <a:defRPr sz="1600"/>
            </a:lvl2pPr>
            <a:lvl3pPr>
              <a:defRPr sz="1400"/>
            </a:lvl3pPr>
            <a:lvl4pPr>
              <a:defRPr sz="1200"/>
            </a:lvl4pPr>
            <a:lvl5pPr>
              <a:defRPr sz="12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645031" y="1859759"/>
            <a:ext cx="4041775" cy="654844"/>
          </a:xfrm>
        </p:spPr>
        <p:txBody>
          <a:bodyPr lIns="35662" tIns="0" rIns="35662" bIns="0" anchor="ctr"/>
          <a:lstStyle>
            <a:lvl1pPr marL="0" indent="0">
              <a:buNone/>
              <a:defRPr sz="1900" b="1" cap="none" baseline="0">
                <a:solidFill>
                  <a:schemeClr val="tx1"/>
                </a:solidFill>
                <a:effectLst/>
              </a:defRPr>
            </a:lvl1pPr>
            <a:lvl2pPr>
              <a:buNone/>
              <a:defRPr sz="1600" b="1"/>
            </a:lvl2pPr>
            <a:lvl3pPr>
              <a:buNone/>
              <a:defRPr sz="1400" b="1"/>
            </a:lvl3pPr>
            <a:lvl4pPr>
              <a:buNone/>
              <a:defRPr sz="1200" b="1"/>
            </a:lvl4pPr>
            <a:lvl5pPr>
              <a:buNone/>
              <a:defRPr sz="12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2514601"/>
            <a:ext cx="4040188" cy="3845720"/>
          </a:xfrm>
        </p:spPr>
        <p:txBody>
          <a:bodyPr tIns="0"/>
          <a:lstStyle>
            <a:lvl1pPr>
              <a:defRPr sz="1700"/>
            </a:lvl1pPr>
            <a:lvl2pPr>
              <a:defRPr sz="1600"/>
            </a:lvl2pPr>
            <a:lvl3pPr>
              <a:defRPr sz="1400"/>
            </a:lvl3pPr>
            <a:lvl4pPr>
              <a:defRPr sz="1200"/>
            </a:lvl4pPr>
            <a:lvl5pPr>
              <a:defRPr sz="12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457200" y="1855248"/>
            <a:ext cx="4040188" cy="659352"/>
          </a:xfrm>
        </p:spPr>
        <p:txBody>
          <a:bodyPr lIns="35662" tIns="0" rIns="35662" bIns="0" anchor="ctr">
            <a:noAutofit/>
          </a:bodyPr>
          <a:lstStyle>
            <a:lvl1pPr marL="0" indent="0">
              <a:buNone/>
              <a:defRPr sz="1900" b="1" cap="none" baseline="0">
                <a:solidFill>
                  <a:schemeClr val="tx1"/>
                </a:solidFill>
                <a:effectLst/>
              </a:defRPr>
            </a:lvl1pPr>
            <a:lvl2pPr>
              <a:buNone/>
              <a:defRPr sz="1600" b="1"/>
            </a:lvl2pPr>
            <a:lvl3pPr>
              <a:buNone/>
              <a:defRPr sz="1400" b="1"/>
            </a:lvl3pPr>
            <a:lvl4pPr>
              <a:buNone/>
              <a:defRPr sz="1200" b="1"/>
            </a:lvl4pPr>
            <a:lvl5pPr>
              <a:buNone/>
              <a:defRPr sz="1200" b="1"/>
            </a:lvl5pPr>
          </a:lstStyle>
          <a:p>
            <a:pPr lvl="0" eaLnBrk="1" latinLnBrk="0" hangingPunct="1"/>
            <a:r>
              <a:rPr kumimoji="0" lang="en-US"/>
              <a:t>Edit Master text styles</a:t>
            </a:r>
          </a:p>
        </p:txBody>
      </p:sp>
      <p:sp>
        <p:nvSpPr>
          <p:cNvPr id="2" name="Title 1"/>
          <p:cNvSpPr>
            <a:spLocks noGrp="1"/>
          </p:cNvSpPr>
          <p:nvPr>
            <p:ph type="title"/>
          </p:nvPr>
        </p:nvSpPr>
        <p:spPr>
          <a:xfrm>
            <a:off x="457200" y="704088"/>
            <a:ext cx="8229600" cy="1143000"/>
          </a:xfrm>
        </p:spPr>
        <p:txBody>
          <a:bodyPr tIns="35662" anchor="b"/>
          <a:lstStyle>
            <a:lvl1pPr>
              <a:defRPr/>
            </a:lvl1pPr>
          </a:lstStyle>
          <a:p>
            <a:r>
              <a:rPr kumimoji="0" lang="en-US"/>
              <a:t>Click to edit Master title style</a:t>
            </a:r>
          </a:p>
        </p:txBody>
      </p:sp>
      <p:pic>
        <p:nvPicPr>
          <p:cNvPr id="10"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13" name="Straight Connector 12"/>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52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5660E0-FA77-4473-A859-74127B089143}" type="datetime1">
              <a:rPr lang="en-US" smtClean="0">
                <a:solidFill>
                  <a:prstClr val="black"/>
                </a:solidFill>
              </a:rPr>
              <a:pPr/>
              <a:t>10/11/2022</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2" name="Title 1"/>
          <p:cNvSpPr>
            <a:spLocks noGrp="1"/>
          </p:cNvSpPr>
          <p:nvPr>
            <p:ph type="title"/>
          </p:nvPr>
        </p:nvSpPr>
        <p:spPr>
          <a:xfrm>
            <a:off x="457200" y="704088"/>
            <a:ext cx="8305800" cy="1143000"/>
          </a:xfrm>
        </p:spPr>
        <p:txBody>
          <a:bodyPr vert="horz" tIns="35662"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900" b="0">
                <a:ln>
                  <a:noFill/>
                </a:ln>
                <a:solidFill>
                  <a:schemeClr val="tx2"/>
                </a:solidFill>
                <a:effectLst/>
                <a:latin typeface="+mj-lt"/>
                <a:ea typeface="+mj-ea"/>
                <a:cs typeface="+mj-cs"/>
              </a:defRPr>
            </a:lvl1pPr>
          </a:lstStyle>
          <a:p>
            <a:r>
              <a:rPr kumimoji="0" lang="en-US"/>
              <a:t>Click to edit Master title style</a:t>
            </a:r>
          </a:p>
        </p:txBody>
      </p:sp>
      <p:pic>
        <p:nvPicPr>
          <p:cNvPr id="6"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9" name="Straight Connector 8"/>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9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solidFill>
                  <a:prstClr val="black"/>
                </a:solidFill>
              </a:rPr>
              <a:pPr/>
              <a:t>10/11/2022</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pic>
        <p:nvPicPr>
          <p:cNvPr id="5"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73605" y="6410326"/>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8" name="Straight Connector 7"/>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8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197C5C-1CD1-417D-A89C-14747F5222C7}"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4" name="Content Placeholder 3"/>
          <p:cNvSpPr>
            <a:spLocks noGrp="1"/>
          </p:cNvSpPr>
          <p:nvPr>
            <p:ph sz="half" idx="1"/>
          </p:nvPr>
        </p:nvSpPr>
        <p:spPr>
          <a:xfrm>
            <a:off x="3575050" y="1676400"/>
            <a:ext cx="5111750" cy="4572000"/>
          </a:xfrm>
        </p:spPr>
        <p:txBody>
          <a:bodyPr tIns="0"/>
          <a:lstStyle>
            <a:lvl1pPr>
              <a:defRPr sz="2200"/>
            </a:lvl1pPr>
            <a:lvl2pPr>
              <a:defRPr sz="2000"/>
            </a:lvl2pPr>
            <a:lvl3pPr>
              <a:defRPr sz="1900"/>
            </a:lvl3pPr>
            <a:lvl4pPr>
              <a:defRPr sz="16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85800" y="1676400"/>
            <a:ext cx="2743200" cy="4572000"/>
          </a:xfrm>
        </p:spPr>
        <p:txBody>
          <a:bodyPr lIns="14265" rIns="14265"/>
          <a:lstStyle>
            <a:lvl1pPr marL="0" indent="0" algn="l">
              <a:buNone/>
              <a:defRPr sz="1100"/>
            </a:lvl1pPr>
            <a:lvl2pPr indent="0" algn="l">
              <a:buNone/>
              <a:defRPr sz="900"/>
            </a:lvl2pPr>
            <a:lvl3pPr indent="0" algn="l">
              <a:buNone/>
              <a:defRPr sz="800"/>
            </a:lvl3pPr>
            <a:lvl4pPr indent="0" algn="l">
              <a:buNone/>
              <a:defRPr sz="700"/>
            </a:lvl4pPr>
            <a:lvl5pPr indent="0" algn="l">
              <a:buNone/>
              <a:defRPr sz="700"/>
            </a:lvl5pPr>
          </a:lstStyle>
          <a:p>
            <a:pPr lvl="0" eaLnBrk="1" latinLnBrk="0" hangingPunct="1"/>
            <a:r>
              <a:rPr kumimoji="0" lang="en-US"/>
              <a:t>Edit Master text styles</a:t>
            </a:r>
          </a:p>
        </p:txBody>
      </p:sp>
      <p:sp>
        <p:nvSpPr>
          <p:cNvPr id="2" name="Title 1"/>
          <p:cNvSpPr>
            <a:spLocks noGrp="1"/>
          </p:cNvSpPr>
          <p:nvPr>
            <p:ph type="title"/>
          </p:nvPr>
        </p:nvSpPr>
        <p:spPr>
          <a:xfrm>
            <a:off x="685800" y="514353"/>
            <a:ext cx="2743200" cy="1162050"/>
          </a:xfrm>
        </p:spPr>
        <p:txBody>
          <a:bodyPr lIns="0" anchor="b">
            <a:noAutofit/>
          </a:bodyPr>
          <a:lstStyle>
            <a:lvl1pPr algn="l" rtl="0">
              <a:spcBef>
                <a:spcPct val="0"/>
              </a:spcBef>
              <a:buNone/>
              <a:defRPr sz="2000" b="0">
                <a:ln>
                  <a:noFill/>
                </a:ln>
                <a:solidFill>
                  <a:schemeClr val="tx2"/>
                </a:solidFill>
                <a:effectLst/>
                <a:latin typeface="+mj-lt"/>
                <a:ea typeface="+mj-ea"/>
                <a:cs typeface="+mj-cs"/>
              </a:defRPr>
            </a:lvl1p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stretch>
            <a:fillRect/>
          </a:stretch>
        </p:blipFill>
        <p:spPr>
          <a:xfrm>
            <a:off x="6170913" y="6350589"/>
            <a:ext cx="1602778" cy="450580"/>
          </a:xfrm>
          <a:prstGeom prst="rect">
            <a:avLst/>
          </a:prstGeom>
        </p:spPr>
      </p:pic>
    </p:spTree>
    <p:extLst>
      <p:ext uri="{BB962C8B-B14F-4D97-AF65-F5344CB8AC3E}">
        <p14:creationId xmlns:p14="http://schemas.microsoft.com/office/powerpoint/2010/main" val="283579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8"/>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71323" tIns="35662" rIns="71323" bIns="35662" rtlCol="0" anchor="ctr"/>
          <a:lstStyle/>
          <a:p>
            <a:pPr algn="ctr" defTabSz="713232"/>
            <a:endParaRPr lang="en-US" sz="1400">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71323" tIns="35662" rIns="71323" bIns="35662" rtlCol="0" anchor="ctr"/>
          <a:lstStyle/>
          <a:p>
            <a:pPr algn="ctr" defTabSz="713232"/>
            <a:endParaRPr lang="en-US" sz="1400">
              <a:solidFill>
                <a:prstClr val="white"/>
              </a:solidFill>
            </a:endParaRPr>
          </a:p>
        </p:txBody>
      </p:sp>
      <p:sp>
        <p:nvSpPr>
          <p:cNvPr id="5" name="Date Placeholder 4"/>
          <p:cNvSpPr>
            <a:spLocks noGrp="1"/>
          </p:cNvSpPr>
          <p:nvPr>
            <p:ph type="dt" sz="half" idx="10"/>
          </p:nvPr>
        </p:nvSpPr>
        <p:spPr/>
        <p:txBody>
          <a:bodyPr/>
          <a:lstStyle/>
          <a:p>
            <a:fld id="{1359EFBB-CFA1-4AA8-9123-F0B52DBD84FE}"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8077200" y="6356361"/>
            <a:ext cx="609600" cy="365125"/>
          </a:xfrm>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10" name="Freeform 9"/>
          <p:cNvSpPr>
            <a:spLocks/>
          </p:cNvSpPr>
          <p:nvPr/>
        </p:nvSpPr>
        <p:spPr bwMode="auto">
          <a:xfrm flipV="1">
            <a:off x="-9525" y="5816601"/>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71323" tIns="35662" rIns="71323" bIns="35662" anchor="t" compatLnSpc="1"/>
          <a:lstStyle/>
          <a:p>
            <a:pPr defTabSz="713232"/>
            <a:endParaRPr lang="en-US" sz="1400">
              <a:solidFill>
                <a:prstClr val="black"/>
              </a:solidFill>
            </a:endParaRPr>
          </a:p>
        </p:txBody>
      </p:sp>
      <p:sp>
        <p:nvSpPr>
          <p:cNvPr id="11" name="Freeform 10"/>
          <p:cNvSpPr>
            <a:spLocks/>
          </p:cNvSpPr>
          <p:nvPr/>
        </p:nvSpPr>
        <p:spPr bwMode="auto">
          <a:xfrm flipV="1">
            <a:off x="4381500" y="6219827"/>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71323" tIns="35662" rIns="71323" bIns="35662" anchor="t" compatLnSpc="1"/>
          <a:lstStyle/>
          <a:p>
            <a:pPr defTabSz="713232"/>
            <a:endParaRPr lang="en-US" sz="1400">
              <a:solidFill>
                <a:prstClr val="black"/>
              </a:solidFill>
            </a:endParaRPr>
          </a:p>
        </p:txBody>
      </p:sp>
      <p:sp>
        <p:nvSpPr>
          <p:cNvPr id="3" name="Picture Placeholder 2"/>
          <p:cNvSpPr>
            <a:spLocks noGrp="1"/>
          </p:cNvSpPr>
          <p:nvPr>
            <p:ph type="pic" idx="1"/>
          </p:nvPr>
        </p:nvSpPr>
        <p:spPr>
          <a:xfrm rot="420000">
            <a:off x="3485793" y="1199518"/>
            <a:ext cx="4617720" cy="3931920"/>
          </a:xfrm>
          <a:prstGeom prst="rect">
            <a:avLst/>
          </a:prstGeom>
          <a:solidFill>
            <a:schemeClr val="bg2"/>
          </a:solidFill>
          <a:ln w="3000" cap="rnd">
            <a:solidFill>
              <a:srgbClr val="C0C0C0"/>
            </a:solidFill>
            <a:round/>
          </a:ln>
          <a:effectLst/>
        </p:spPr>
        <p:txBody>
          <a:bodyPr/>
          <a:lstStyle>
            <a:lvl1pPr marL="0" indent="0">
              <a:buNone/>
              <a:defRPr sz="25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2828785"/>
            <a:ext cx="2209800" cy="2179320"/>
          </a:xfrm>
        </p:spPr>
        <p:txBody>
          <a:bodyPr lIns="49926" rIns="35662" bIns="35662" anchor="t"/>
          <a:lstStyle>
            <a:lvl1pPr marL="0" indent="0" algn="l">
              <a:spcBef>
                <a:spcPts val="195"/>
              </a:spcBef>
              <a:buFontTx/>
              <a:buNone/>
              <a:defRPr sz="1000"/>
            </a:lvl1pPr>
            <a:lvl2pPr>
              <a:defRPr sz="900"/>
            </a:lvl2pPr>
            <a:lvl3pPr>
              <a:defRPr sz="800"/>
            </a:lvl3pPr>
            <a:lvl4pPr>
              <a:defRPr sz="700"/>
            </a:lvl4pPr>
            <a:lvl5pPr>
              <a:defRPr sz="700"/>
            </a:lvl5pPr>
          </a:lstStyle>
          <a:p>
            <a:pPr lvl="0" eaLnBrk="1" latinLnBrk="0" hangingPunct="1"/>
            <a:r>
              <a:rPr kumimoji="0" lang="en-US"/>
              <a:t>Edit Master text styles</a:t>
            </a:r>
          </a:p>
        </p:txBody>
      </p:sp>
      <p:sp>
        <p:nvSpPr>
          <p:cNvPr id="2" name="Title 1"/>
          <p:cNvSpPr>
            <a:spLocks noGrp="1"/>
          </p:cNvSpPr>
          <p:nvPr>
            <p:ph type="title"/>
          </p:nvPr>
        </p:nvSpPr>
        <p:spPr>
          <a:xfrm>
            <a:off x="609600" y="1176999"/>
            <a:ext cx="2212848" cy="1582621"/>
          </a:xfrm>
        </p:spPr>
        <p:txBody>
          <a:bodyPr vert="horz" lIns="35662" tIns="35662" rIns="35662" bIns="35662" anchor="b"/>
          <a:lstStyle>
            <a:lvl1pPr algn="l">
              <a:buNone/>
              <a:defRPr sz="1600" b="1">
                <a:solidFill>
                  <a:schemeClr val="tx2"/>
                </a:solidFill>
              </a:defRPr>
            </a:lvl1pPr>
          </a:lstStyle>
          <a:p>
            <a:r>
              <a:rPr kumimoji="0" lang="en-US"/>
              <a:t>Click to edit Master title style</a:t>
            </a:r>
          </a:p>
        </p:txBody>
      </p:sp>
      <p:pic>
        <p:nvPicPr>
          <p:cNvPr id="13"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15" name="Straight Connector 14"/>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3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2D5871-AB0F-4B3D-8861-97E78CB7B47E}"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9" name="Straight Connector 8"/>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49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418406-4C3F-4F3E-80BD-A22568EA37EB}"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Vertical Text Placeholder 2"/>
          <p:cNvSpPr>
            <a:spLocks noGrp="1"/>
          </p:cNvSpPr>
          <p:nvPr>
            <p:ph type="body" orient="vert" idx="1"/>
          </p:nvPr>
        </p:nvSpPr>
        <p:spPr>
          <a:xfrm>
            <a:off x="457200" y="914402"/>
            <a:ext cx="60198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629400" y="914402"/>
            <a:ext cx="2057400" cy="5211763"/>
          </a:xfrm>
        </p:spPr>
        <p:txBody>
          <a:bodyPr vert="eaVert"/>
          <a:lstStyle/>
          <a:p>
            <a:r>
              <a:rPr kumimoji="0" lang="en-US"/>
              <a:t>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2407" y="6447291"/>
            <a:ext cx="864394"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stretch>
            <a:fillRect/>
          </a:stretch>
        </p:blipFill>
        <p:spPr>
          <a:xfrm>
            <a:off x="6170913" y="6350589"/>
            <a:ext cx="1602778" cy="450580"/>
          </a:xfrm>
          <a:prstGeom prst="rect">
            <a:avLst/>
          </a:prstGeom>
        </p:spPr>
      </p:pic>
      <p:cxnSp>
        <p:nvCxnSpPr>
          <p:cNvPr id="9" name="Straight Connector 8"/>
          <p:cNvCxnSpPr/>
          <p:nvPr userDrawn="1"/>
        </p:nvCxnSpPr>
        <p:spPr>
          <a:xfrm>
            <a:off x="457200" y="6350588"/>
            <a:ext cx="8229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48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4" name="矩形 13"/>
          <p:cNvSpPr/>
          <p:nvPr userDrawn="1"/>
        </p:nvSpPr>
        <p:spPr>
          <a:xfrm>
            <a:off x="796530" y="6445250"/>
            <a:ext cx="8347468" cy="4191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defRPr/>
            </a:pPr>
            <a:endParaRPr lang="zh-CN" altLang="en-US" sz="2400" dirty="0">
              <a:solidFill>
                <a:prstClr val="white"/>
              </a:solidFill>
            </a:endParaRPr>
          </a:p>
        </p:txBody>
      </p:sp>
      <p:sp>
        <p:nvSpPr>
          <p:cNvPr id="15" name="矩形 14"/>
          <p:cNvSpPr/>
          <p:nvPr userDrawn="1"/>
        </p:nvSpPr>
        <p:spPr>
          <a:xfrm>
            <a:off x="7" y="6445250"/>
            <a:ext cx="796529" cy="4191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defRPr/>
            </a:pPr>
            <a:endParaRPr lang="zh-CN" altLang="en-US" sz="2400">
              <a:solidFill>
                <a:prstClr val="white"/>
              </a:solidFill>
            </a:endParaRPr>
          </a:p>
        </p:txBody>
      </p:sp>
      <p:sp>
        <p:nvSpPr>
          <p:cNvPr id="8" name="椭圆 7"/>
          <p:cNvSpPr/>
          <p:nvPr userDrawn="1"/>
        </p:nvSpPr>
        <p:spPr>
          <a:xfrm>
            <a:off x="1556580" y="1629032"/>
            <a:ext cx="2088000" cy="2088000"/>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endParaRPr lang="zh-CN" altLang="en-US" sz="2400" dirty="0">
              <a:solidFill>
                <a:prstClr val="white"/>
              </a:solidFill>
            </a:endParaRPr>
          </a:p>
        </p:txBody>
      </p:sp>
      <p:sp>
        <p:nvSpPr>
          <p:cNvPr id="9" name="Rectangle 52"/>
          <p:cNvSpPr>
            <a:spLocks noChangeArrowheads="1"/>
          </p:cNvSpPr>
          <p:nvPr userDrawn="1"/>
        </p:nvSpPr>
        <p:spPr bwMode="ltGray">
          <a:xfrm>
            <a:off x="5651500" y="0"/>
            <a:ext cx="3492500" cy="2447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defTabSz="713232">
              <a:defRPr/>
            </a:pPr>
            <a:endParaRPr lang="zh-CN" altLang="en-US" sz="1400" b="0">
              <a:solidFill>
                <a:prstClr val="black"/>
              </a:solidFill>
            </a:endParaRPr>
          </a:p>
        </p:txBody>
      </p:sp>
      <p:grpSp>
        <p:nvGrpSpPr>
          <p:cNvPr id="11" name="Group 53"/>
          <p:cNvGrpSpPr>
            <a:grpSpLocks/>
          </p:cNvGrpSpPr>
          <p:nvPr userDrawn="1"/>
        </p:nvGrpSpPr>
        <p:grpSpPr bwMode="auto">
          <a:xfrm>
            <a:off x="5651500" y="1989148"/>
            <a:ext cx="3492500" cy="358775"/>
            <a:chOff x="3827" y="1468"/>
            <a:chExt cx="1927" cy="226"/>
          </a:xfrm>
        </p:grpSpPr>
        <p:sp>
          <p:nvSpPr>
            <p:cNvPr id="13" name="Line 54"/>
            <p:cNvSpPr>
              <a:spLocks noChangeShapeType="1"/>
            </p:cNvSpPr>
            <p:nvPr userDrawn="1"/>
          </p:nvSpPr>
          <p:spPr bwMode="white">
            <a:xfrm>
              <a:off x="3827" y="1468"/>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6" name="Line 55"/>
            <p:cNvSpPr>
              <a:spLocks noChangeShapeType="1"/>
            </p:cNvSpPr>
            <p:nvPr userDrawn="1"/>
          </p:nvSpPr>
          <p:spPr bwMode="white">
            <a:xfrm>
              <a:off x="3827" y="1540"/>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7" name="Line 56"/>
            <p:cNvSpPr>
              <a:spLocks noChangeShapeType="1"/>
            </p:cNvSpPr>
            <p:nvPr userDrawn="1"/>
          </p:nvSpPr>
          <p:spPr bwMode="white">
            <a:xfrm>
              <a:off x="3827" y="1616"/>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8" name="Line 57"/>
            <p:cNvSpPr>
              <a:spLocks noChangeShapeType="1"/>
            </p:cNvSpPr>
            <p:nvPr userDrawn="1"/>
          </p:nvSpPr>
          <p:spPr bwMode="white">
            <a:xfrm>
              <a:off x="3827" y="1694"/>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grpSp>
      <p:sp>
        <p:nvSpPr>
          <p:cNvPr id="19" name="Rectangle 60"/>
          <p:cNvSpPr>
            <a:spLocks noChangeArrowheads="1"/>
          </p:cNvSpPr>
          <p:nvPr userDrawn="1"/>
        </p:nvSpPr>
        <p:spPr bwMode="black">
          <a:xfrm>
            <a:off x="0" y="2420948"/>
            <a:ext cx="9144000" cy="7143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defTabSz="713232">
              <a:defRPr/>
            </a:pPr>
            <a:endParaRPr lang="zh-CN" altLang="en-US" sz="1400" b="0">
              <a:solidFill>
                <a:prstClr val="black"/>
              </a:solidFill>
            </a:endParaRPr>
          </a:p>
        </p:txBody>
      </p:sp>
      <p:pic>
        <p:nvPicPr>
          <p:cNvPr id="20" name="Picture 24" descr="00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2766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5" descr="头部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76606" y="0"/>
            <a:ext cx="2373313"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6870"/>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8"/>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2022/10/11</a:t>
            </a:fld>
            <a:endParaRPr lang="zh-CN" altLang="en-US"/>
          </a:p>
        </p:txBody>
      </p:sp>
      <p:sp>
        <p:nvSpPr>
          <p:cNvPr id="5" name="页脚占位符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6" name="Rectangle 25"/>
          <p:cNvSpPr/>
          <p:nvPr/>
        </p:nvSpPr>
        <p:spPr>
          <a:xfrm>
            <a:off x="1954" y="14514"/>
            <a:ext cx="91417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endParaRPr lang="en-US" sz="1400">
              <a:solidFill>
                <a:prstClr val="white"/>
              </a:solidFill>
            </a:endParaRPr>
          </a:p>
        </p:txBody>
      </p:sp>
      <p:sp>
        <p:nvSpPr>
          <p:cNvPr id="10" name="Date Placeholder 9"/>
          <p:cNvSpPr>
            <a:spLocks noGrp="1"/>
          </p:cNvSpPr>
          <p:nvPr>
            <p:ph type="dt" sz="half" idx="2"/>
          </p:nvPr>
        </p:nvSpPr>
        <p:spPr>
          <a:xfrm>
            <a:off x="457200" y="6356361"/>
            <a:ext cx="2133600" cy="365125"/>
          </a:xfrm>
          <a:prstGeom prst="rect">
            <a:avLst/>
          </a:prstGeom>
        </p:spPr>
        <p:txBody>
          <a:bodyPr vert="horz" lIns="0" tIns="0" rIns="0" bIns="0" anchor="b"/>
          <a:lstStyle>
            <a:lvl1pPr algn="l" eaLnBrk="1" latinLnBrk="0" hangingPunct="1">
              <a:defRPr kumimoji="0" sz="900">
                <a:solidFill>
                  <a:schemeClr val="tx1"/>
                </a:solidFill>
              </a:defRPr>
            </a:lvl1pPr>
          </a:lstStyle>
          <a:p>
            <a:pPr defTabSz="713232"/>
            <a:fld id="{61146459-E3C3-4969-9224-5ED50B492D17}" type="datetime1">
              <a:rPr lang="en-US" smtClean="0">
                <a:solidFill>
                  <a:prstClr val="black"/>
                </a:solidFill>
              </a:rPr>
              <a:pPr defTabSz="713232"/>
              <a:t>10/11/2022</a:t>
            </a:fld>
            <a:endParaRPr lang="en-US">
              <a:solidFill>
                <a:prstClr val="black"/>
              </a:solidFill>
            </a:endParaRPr>
          </a:p>
        </p:txBody>
      </p:sp>
      <p:sp>
        <p:nvSpPr>
          <p:cNvPr id="22" name="Footer Placeholder 21"/>
          <p:cNvSpPr>
            <a:spLocks noGrp="1"/>
          </p:cNvSpPr>
          <p:nvPr>
            <p:ph type="ftr" sz="quarter" idx="3"/>
          </p:nvPr>
        </p:nvSpPr>
        <p:spPr>
          <a:xfrm>
            <a:off x="2667000" y="6356361"/>
            <a:ext cx="3352800" cy="365125"/>
          </a:xfrm>
          <a:prstGeom prst="rect">
            <a:avLst/>
          </a:prstGeom>
        </p:spPr>
        <p:txBody>
          <a:bodyPr vert="horz" lIns="0" tIns="0" rIns="0" bIns="0" anchor="b"/>
          <a:lstStyle>
            <a:lvl1pPr algn="l" eaLnBrk="1" latinLnBrk="0" hangingPunct="1">
              <a:defRPr kumimoji="0" sz="900">
                <a:solidFill>
                  <a:schemeClr val="tx1"/>
                </a:solidFill>
              </a:defRPr>
            </a:lvl1pPr>
          </a:lstStyle>
          <a:p>
            <a:pPr defTabSz="713232"/>
            <a:endParaRPr lang="en-US">
              <a:solidFill>
                <a:prstClr val="black"/>
              </a:solidFill>
            </a:endParaRPr>
          </a:p>
        </p:txBody>
      </p:sp>
      <p:sp>
        <p:nvSpPr>
          <p:cNvPr id="18" name="Slide Number Placeholder 17"/>
          <p:cNvSpPr>
            <a:spLocks noGrp="1"/>
          </p:cNvSpPr>
          <p:nvPr>
            <p:ph type="sldNum" sz="quarter" idx="4"/>
          </p:nvPr>
        </p:nvSpPr>
        <p:spPr>
          <a:xfrm>
            <a:off x="7924800" y="6356361"/>
            <a:ext cx="762000" cy="365125"/>
          </a:xfrm>
          <a:prstGeom prst="rect">
            <a:avLst/>
          </a:prstGeom>
        </p:spPr>
        <p:txBody>
          <a:bodyPr vert="horz" lIns="0" tIns="0" rIns="0" bIns="0" anchor="b"/>
          <a:lstStyle>
            <a:lvl1pPr algn="r" eaLnBrk="1" latinLnBrk="0" hangingPunct="1">
              <a:defRPr kumimoji="0" sz="900">
                <a:solidFill>
                  <a:schemeClr val="tx1"/>
                </a:solidFill>
              </a:defRPr>
            </a:lvl1pPr>
          </a:lstStyle>
          <a:p>
            <a:pPr defTabSz="713232"/>
            <a:fld id="{401CF334-2D5C-4859-84A6-CA7E6E43FAEB}" type="slidenum">
              <a:rPr lang="en-US" smtClean="0">
                <a:solidFill>
                  <a:prstClr val="black"/>
                </a:solidFill>
              </a:rPr>
              <a:pPr defTabSz="713232"/>
              <a:t>‹#›</a:t>
            </a:fld>
            <a:endParaRPr lang="en-US">
              <a:solidFill>
                <a:prstClr val="black"/>
              </a:solidFill>
            </a:endParaRPr>
          </a:p>
        </p:txBody>
      </p:sp>
      <p:sp>
        <p:nvSpPr>
          <p:cNvPr id="30" name="Text Placeholder 29"/>
          <p:cNvSpPr>
            <a:spLocks noGrp="1"/>
          </p:cNvSpPr>
          <p:nvPr>
            <p:ph type="body" idx="1"/>
          </p:nvPr>
        </p:nvSpPr>
        <p:spPr>
          <a:xfrm>
            <a:off x="457200" y="1935480"/>
            <a:ext cx="8229600" cy="4389120"/>
          </a:xfrm>
          <a:prstGeom prst="rect">
            <a:avLst/>
          </a:prstGeom>
        </p:spPr>
        <p:txBody>
          <a:bodyPr vert="horz" lIns="71323" tIns="35662" rIns="71323" bIns="35662">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457200" y="704088"/>
            <a:ext cx="8229600" cy="1143000"/>
          </a:xfrm>
          <a:prstGeom prst="rect">
            <a:avLst/>
          </a:prstGeom>
        </p:spPr>
        <p:txBody>
          <a:bodyPr vert="horz" lIns="0" tIns="35662" rIns="0" bIns="0" anchor="b">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3013958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3900" b="0" kern="1200">
          <a:ln>
            <a:noFill/>
          </a:ln>
          <a:solidFill>
            <a:schemeClr val="tx2"/>
          </a:solidFill>
          <a:effectLst/>
          <a:latin typeface="+mj-lt"/>
          <a:ea typeface="+mj-ea"/>
          <a:cs typeface="+mj-cs"/>
        </a:defRPr>
      </a:lvl1pPr>
    </p:titleStyle>
    <p:bodyStyle>
      <a:lvl1pPr marL="213970" indent="-213970" algn="l" rtl="0" eaLnBrk="1" latinLnBrk="0" hangingPunct="1">
        <a:spcBef>
          <a:spcPct val="20000"/>
        </a:spcBef>
        <a:buClr>
          <a:schemeClr val="accent3"/>
        </a:buClr>
        <a:buSzPct val="95000"/>
        <a:buFont typeface="Wingdings 2"/>
        <a:buChar char=""/>
        <a:defRPr kumimoji="0" sz="2000" kern="1200">
          <a:solidFill>
            <a:schemeClr val="tx1"/>
          </a:solidFill>
          <a:latin typeface="+mn-lt"/>
          <a:ea typeface="+mn-ea"/>
          <a:cs typeface="+mn-cs"/>
        </a:defRPr>
      </a:lvl1pPr>
      <a:lvl2pPr marL="499262" indent="-192573" algn="l" rtl="0" eaLnBrk="1" latinLnBrk="0" hangingPunct="1">
        <a:spcBef>
          <a:spcPct val="20000"/>
        </a:spcBef>
        <a:buClr>
          <a:schemeClr val="accent1"/>
        </a:buClr>
        <a:buSzPct val="85000"/>
        <a:buFont typeface="Wingdings 2"/>
        <a:buChar char=""/>
        <a:defRPr kumimoji="0" sz="1900" kern="1200">
          <a:solidFill>
            <a:schemeClr val="tx1"/>
          </a:solidFill>
          <a:latin typeface="+mn-lt"/>
          <a:ea typeface="+mn-ea"/>
          <a:cs typeface="+mn-cs"/>
        </a:defRPr>
      </a:lvl2pPr>
      <a:lvl3pPr marL="713232" indent="-192573" algn="l" rtl="0" eaLnBrk="1" latinLnBrk="0" hangingPunct="1">
        <a:spcBef>
          <a:spcPct val="20000"/>
        </a:spcBef>
        <a:buClr>
          <a:schemeClr val="accent2"/>
        </a:buClr>
        <a:buSzPct val="70000"/>
        <a:buFont typeface="Wingdings 2"/>
        <a:buChar char=""/>
        <a:defRPr kumimoji="0" sz="1600" kern="1200">
          <a:solidFill>
            <a:schemeClr val="tx1"/>
          </a:solidFill>
          <a:latin typeface="+mn-lt"/>
          <a:ea typeface="+mn-ea"/>
          <a:cs typeface="+mn-cs"/>
        </a:defRPr>
      </a:lvl3pPr>
      <a:lvl4pPr marL="927202" indent="-164043" algn="l" rtl="0" eaLnBrk="1" latinLnBrk="0" hangingPunct="1">
        <a:spcBef>
          <a:spcPct val="20000"/>
        </a:spcBef>
        <a:buClr>
          <a:schemeClr val="accent3"/>
        </a:buClr>
        <a:buSzPct val="65000"/>
        <a:buFont typeface="Wingdings 2"/>
        <a:buChar char=""/>
        <a:defRPr kumimoji="0" sz="1600" kern="1200">
          <a:solidFill>
            <a:schemeClr val="tx1"/>
          </a:solidFill>
          <a:latin typeface="+mn-lt"/>
          <a:ea typeface="+mn-ea"/>
          <a:cs typeface="+mn-cs"/>
        </a:defRPr>
      </a:lvl4pPr>
      <a:lvl5pPr marL="1141171" indent="-164043" algn="l" rtl="0" eaLnBrk="1" latinLnBrk="0" hangingPunct="1">
        <a:spcBef>
          <a:spcPct val="20000"/>
        </a:spcBef>
        <a:buClr>
          <a:schemeClr val="accent4"/>
        </a:buClr>
        <a:buSzPct val="65000"/>
        <a:buFont typeface="Wingdings 2"/>
        <a:buChar char=""/>
        <a:defRPr kumimoji="0" sz="1600" kern="1200">
          <a:solidFill>
            <a:schemeClr val="tx1"/>
          </a:solidFill>
          <a:latin typeface="+mn-lt"/>
          <a:ea typeface="+mn-ea"/>
          <a:cs typeface="+mn-cs"/>
        </a:defRPr>
      </a:lvl5pPr>
      <a:lvl6pPr marL="1355141" indent="-164043" algn="l" rtl="0" eaLnBrk="1" latinLnBrk="0" hangingPunct="1">
        <a:spcBef>
          <a:spcPct val="20000"/>
        </a:spcBef>
        <a:buClr>
          <a:schemeClr val="accent5"/>
        </a:buClr>
        <a:buSzPct val="80000"/>
        <a:buFont typeface="Wingdings 2"/>
        <a:buChar char=""/>
        <a:defRPr kumimoji="0" sz="1400" kern="1200">
          <a:solidFill>
            <a:schemeClr val="tx1"/>
          </a:solidFill>
          <a:latin typeface="+mn-lt"/>
          <a:ea typeface="+mn-ea"/>
          <a:cs typeface="+mn-cs"/>
        </a:defRPr>
      </a:lvl6pPr>
      <a:lvl7pPr marL="1497787" indent="-142646"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711757" indent="-142646"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925726" indent="-142646" algn="l" rtl="0" eaLnBrk="1" latinLnBrk="0" hangingPunct="1">
        <a:spcBef>
          <a:spcPct val="20000"/>
        </a:spcBef>
        <a:buClr>
          <a:schemeClr val="tx2"/>
        </a:buClr>
        <a:buFontTx/>
        <a:buChar char="•"/>
        <a:defRPr kumimoji="0" sz="11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56616" algn="l" rtl="0" eaLnBrk="1" latinLnBrk="0" hangingPunct="1">
        <a:defRPr kumimoji="0" kern="1200">
          <a:solidFill>
            <a:schemeClr val="tx1"/>
          </a:solidFill>
          <a:latin typeface="+mn-lt"/>
          <a:ea typeface="+mn-ea"/>
          <a:cs typeface="+mn-cs"/>
        </a:defRPr>
      </a:lvl2pPr>
      <a:lvl3pPr marL="713232" algn="l" rtl="0" eaLnBrk="1" latinLnBrk="0" hangingPunct="1">
        <a:defRPr kumimoji="0" kern="1200">
          <a:solidFill>
            <a:schemeClr val="tx1"/>
          </a:solidFill>
          <a:latin typeface="+mn-lt"/>
          <a:ea typeface="+mn-ea"/>
          <a:cs typeface="+mn-cs"/>
        </a:defRPr>
      </a:lvl3pPr>
      <a:lvl4pPr marL="1069848" algn="l" rtl="0" eaLnBrk="1" latinLnBrk="0" hangingPunct="1">
        <a:defRPr kumimoji="0" kern="1200">
          <a:solidFill>
            <a:schemeClr val="tx1"/>
          </a:solidFill>
          <a:latin typeface="+mn-lt"/>
          <a:ea typeface="+mn-ea"/>
          <a:cs typeface="+mn-cs"/>
        </a:defRPr>
      </a:lvl4pPr>
      <a:lvl5pPr marL="1426464" algn="l" rtl="0" eaLnBrk="1" latinLnBrk="0" hangingPunct="1">
        <a:defRPr kumimoji="0" kern="1200">
          <a:solidFill>
            <a:schemeClr val="tx1"/>
          </a:solidFill>
          <a:latin typeface="+mn-lt"/>
          <a:ea typeface="+mn-ea"/>
          <a:cs typeface="+mn-cs"/>
        </a:defRPr>
      </a:lvl5pPr>
      <a:lvl6pPr marL="1783080" algn="l" rtl="0" eaLnBrk="1" latinLnBrk="0" hangingPunct="1">
        <a:defRPr kumimoji="0" kern="1200">
          <a:solidFill>
            <a:schemeClr val="tx1"/>
          </a:solidFill>
          <a:latin typeface="+mn-lt"/>
          <a:ea typeface="+mn-ea"/>
          <a:cs typeface="+mn-cs"/>
        </a:defRPr>
      </a:lvl6pPr>
      <a:lvl7pPr marL="2139696" algn="l" rtl="0" eaLnBrk="1" latinLnBrk="0" hangingPunct="1">
        <a:defRPr kumimoji="0" kern="1200">
          <a:solidFill>
            <a:schemeClr val="tx1"/>
          </a:solidFill>
          <a:latin typeface="+mn-lt"/>
          <a:ea typeface="+mn-ea"/>
          <a:cs typeface="+mn-cs"/>
        </a:defRPr>
      </a:lvl7pPr>
      <a:lvl8pPr marL="2496312" algn="l" rtl="0" eaLnBrk="1" latinLnBrk="0" hangingPunct="1">
        <a:defRPr kumimoji="0" kern="1200">
          <a:solidFill>
            <a:schemeClr val="tx1"/>
          </a:solidFill>
          <a:latin typeface="+mn-lt"/>
          <a:ea typeface="+mn-ea"/>
          <a:cs typeface="+mn-cs"/>
        </a:defRPr>
      </a:lvl8pPr>
      <a:lvl9pPr marL="285292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2.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786433" y="3854183"/>
            <a:ext cx="7772400" cy="86409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kern="0" dirty="0">
                <a:solidFill>
                  <a:srgbClr val="1F497D"/>
                </a:solidFill>
                <a:latin typeface="微软雅黑" panose="020B0503020204020204" pitchFamily="34" charset="-122"/>
                <a:ea typeface="微软雅黑" panose="020B0503020204020204" pitchFamily="34" charset="-122"/>
              </a:rPr>
              <a:t>第</a:t>
            </a:r>
            <a:r>
              <a:rPr lang="en-US" altLang="zh-CN" sz="4000" b="1" kern="0" dirty="0">
                <a:solidFill>
                  <a:srgbClr val="1F497D"/>
                </a:solidFill>
                <a:latin typeface="微软雅黑" panose="020B0503020204020204" pitchFamily="34" charset="-122"/>
                <a:ea typeface="微软雅黑" panose="020B0503020204020204" pitchFamily="34" charset="-122"/>
              </a:rPr>
              <a:t>5</a:t>
            </a:r>
            <a:r>
              <a:rPr lang="zh-CN" altLang="en-US" sz="4000" b="1" kern="0" dirty="0">
                <a:solidFill>
                  <a:srgbClr val="1F497D"/>
                </a:solidFill>
                <a:latin typeface="微软雅黑" panose="020B0503020204020204" pitchFamily="34" charset="-122"/>
                <a:ea typeface="微软雅黑" panose="020B0503020204020204" pitchFamily="34" charset="-122"/>
              </a:rPr>
              <a:t>章 </a:t>
            </a:r>
            <a:r>
              <a:rPr lang="en-US" altLang="zh-CN" sz="4000" b="1" kern="0" dirty="0">
                <a:solidFill>
                  <a:srgbClr val="1F497D"/>
                </a:solidFill>
                <a:latin typeface="微软雅黑" panose="020B0503020204020204" pitchFamily="34" charset="-122"/>
                <a:ea typeface="微软雅黑" panose="020B0503020204020204" pitchFamily="34" charset="-122"/>
              </a:rPr>
              <a:t>Android</a:t>
            </a:r>
            <a:r>
              <a:rPr lang="zh-CN" altLang="en-US" sz="4000" b="1" kern="0" dirty="0">
                <a:solidFill>
                  <a:srgbClr val="1F497D"/>
                </a:solidFill>
                <a:latin typeface="微软雅黑" panose="020B0503020204020204" pitchFamily="34" charset="-122"/>
                <a:ea typeface="微软雅黑" panose="020B0503020204020204" pitchFamily="34" charset="-122"/>
              </a:rPr>
              <a:t> 碎片</a:t>
            </a:r>
            <a:endParaRPr lang="zh-CN" altLang="en-US" sz="4000" b="1" dirty="0">
              <a:solidFill>
                <a:prstClr val="black"/>
              </a:solidFill>
            </a:endParaRPr>
          </a:p>
        </p:txBody>
      </p:sp>
      <p:sp>
        <p:nvSpPr>
          <p:cNvPr id="4" name="文本框 3">
            <a:extLst>
              <a:ext uri="{FF2B5EF4-FFF2-40B4-BE49-F238E27FC236}">
                <a16:creationId xmlns:a16="http://schemas.microsoft.com/office/drawing/2014/main" id="{8C123023-3816-4A7A-A25F-4E7CBA983E6D}"/>
              </a:ext>
            </a:extLst>
          </p:cNvPr>
          <p:cNvSpPr txBox="1"/>
          <p:nvPr/>
        </p:nvSpPr>
        <p:spPr>
          <a:xfrm>
            <a:off x="2384201" y="4721243"/>
            <a:ext cx="4576864" cy="369332"/>
          </a:xfrm>
          <a:prstGeom prst="rect">
            <a:avLst/>
          </a:prstGeom>
          <a:noFill/>
          <a:ln>
            <a:solidFill>
              <a:schemeClr val="bg2"/>
            </a:solidFill>
          </a:ln>
        </p:spPr>
        <p:txBody>
          <a:bodyPr wrap="square">
            <a:spAutoFit/>
          </a:bodyPr>
          <a:lstStyle/>
          <a:p>
            <a:pPr algn="ctr"/>
            <a:r>
              <a:rPr lang="en-US" altLang="zh-CN" dirty="0"/>
              <a:t>5.1 Fragment</a:t>
            </a:r>
            <a:r>
              <a:rPr lang="zh-CN" altLang="en-US" dirty="0"/>
              <a:t>的使用</a:t>
            </a:r>
          </a:p>
        </p:txBody>
      </p:sp>
    </p:spTree>
    <p:extLst>
      <p:ext uri="{BB962C8B-B14F-4D97-AF65-F5344CB8AC3E}">
        <p14:creationId xmlns:p14="http://schemas.microsoft.com/office/powerpoint/2010/main" val="23628737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5D28BC-FD68-437B-BEF2-7E7C0625A2A3}"/>
              </a:ext>
            </a:extLst>
          </p:cNvPr>
          <p:cNvSpPr>
            <a:spLocks noGrp="1"/>
          </p:cNvSpPr>
          <p:nvPr>
            <p:ph idx="1"/>
          </p:nvPr>
        </p:nvSpPr>
        <p:spPr>
          <a:xfrm>
            <a:off x="457200" y="1154431"/>
            <a:ext cx="8363272" cy="4002761"/>
          </a:xfrm>
        </p:spPr>
        <p:txBody>
          <a:bodyPr>
            <a:normAutofit fontScale="92500"/>
          </a:bodyPr>
          <a:lstStyle/>
          <a:p>
            <a:pPr>
              <a:lnSpc>
                <a:spcPct val="150000"/>
              </a:lnSpc>
              <a:spcBef>
                <a:spcPts val="0"/>
              </a:spcBef>
            </a:pPr>
            <a:r>
              <a:rPr lang="en-US" altLang="zh-CN" sz="2000" b="0" i="0" dirty="0">
                <a:effectLst/>
                <a:latin typeface="-apple-system"/>
              </a:rPr>
              <a:t> Fragment</a:t>
            </a:r>
            <a:r>
              <a:rPr lang="zh-CN" altLang="en-US" sz="2000" b="0" i="0" dirty="0">
                <a:effectLst/>
                <a:latin typeface="-apple-system"/>
              </a:rPr>
              <a:t>嵌入</a:t>
            </a:r>
            <a:r>
              <a:rPr lang="en-US" altLang="zh-CN" sz="2000" b="0" i="0" dirty="0">
                <a:effectLst/>
                <a:latin typeface="-apple-system"/>
              </a:rPr>
              <a:t>Activity</a:t>
            </a:r>
            <a:r>
              <a:rPr lang="zh-CN" altLang="en-US" sz="2000" b="0" i="0" dirty="0">
                <a:effectLst/>
                <a:latin typeface="-apple-system"/>
              </a:rPr>
              <a:t>（静态方式），其生命周期方法执行过程如下：</a:t>
            </a:r>
            <a:endParaRPr lang="en-US" altLang="zh-CN" sz="2000" b="0" i="0" dirty="0">
              <a:effectLst/>
              <a:latin typeface="-apple-system"/>
            </a:endParaRPr>
          </a:p>
          <a:p>
            <a:pPr marL="306689" lvl="1" indent="0">
              <a:lnSpc>
                <a:spcPct val="150000"/>
              </a:lnSpc>
              <a:spcBef>
                <a:spcPts val="0"/>
              </a:spcBef>
              <a:buNone/>
            </a:pPr>
            <a:r>
              <a:rPr lang="en-US" altLang="zh-CN" sz="2000" dirty="0">
                <a:latin typeface="-apple-system"/>
              </a:rPr>
              <a:t>1. </a:t>
            </a:r>
            <a:r>
              <a:rPr lang="zh-CN" altLang="en-US" sz="2000" dirty="0">
                <a:latin typeface="-apple-system"/>
              </a:rPr>
              <a:t>打开界面</a:t>
            </a:r>
            <a:endParaRPr lang="en-US" altLang="zh-CN" sz="2000" dirty="0">
              <a:latin typeface="-apple-system"/>
            </a:endParaRPr>
          </a:p>
          <a:p>
            <a:pPr lvl="2">
              <a:lnSpc>
                <a:spcPct val="150000"/>
              </a:lnSpc>
              <a:spcBef>
                <a:spcPts val="0"/>
              </a:spcBef>
            </a:pPr>
            <a:r>
              <a:rPr lang="en-US" altLang="zh-CN" sz="1800" dirty="0" err="1">
                <a:latin typeface="-apple-system"/>
              </a:rPr>
              <a:t>onCreate</a:t>
            </a:r>
            <a:r>
              <a:rPr lang="en-US" altLang="zh-CN" sz="1800" dirty="0">
                <a:latin typeface="-apple-system"/>
              </a:rPr>
              <a:t>(), </a:t>
            </a:r>
            <a:r>
              <a:rPr lang="en-US" altLang="zh-CN" sz="1800" dirty="0" err="1">
                <a:latin typeface="-apple-system"/>
              </a:rPr>
              <a:t>onAttach</a:t>
            </a:r>
            <a:r>
              <a:rPr lang="en-US" altLang="zh-CN" sz="1800" dirty="0">
                <a:latin typeface="-apple-system"/>
              </a:rPr>
              <a:t>(), </a:t>
            </a:r>
            <a:r>
              <a:rPr lang="en-US" altLang="zh-CN" sz="1800" dirty="0" err="1">
                <a:latin typeface="-apple-system"/>
              </a:rPr>
              <a:t>onCreateView</a:t>
            </a:r>
            <a:r>
              <a:rPr lang="en-US" altLang="zh-CN" sz="1800" dirty="0">
                <a:latin typeface="-apple-system"/>
              </a:rPr>
              <a:t>(), </a:t>
            </a:r>
            <a:r>
              <a:rPr lang="en-US" altLang="zh-CN" sz="1800" dirty="0" err="1">
                <a:latin typeface="-apple-system"/>
              </a:rPr>
              <a:t>onActivityCreated</a:t>
            </a:r>
            <a:r>
              <a:rPr lang="en-US" altLang="zh-CN" sz="1800" dirty="0">
                <a:latin typeface="-apple-system"/>
              </a:rPr>
              <a:t>(), </a:t>
            </a:r>
            <a:r>
              <a:rPr lang="en-US" altLang="zh-CN" sz="1800" dirty="0" err="1">
                <a:latin typeface="-apple-system"/>
              </a:rPr>
              <a:t>onStart</a:t>
            </a:r>
            <a:r>
              <a:rPr lang="en-US" altLang="zh-CN" sz="1800" dirty="0">
                <a:latin typeface="-apple-system"/>
              </a:rPr>
              <a:t>(), </a:t>
            </a:r>
            <a:r>
              <a:rPr lang="en-US" altLang="zh-CN" sz="1800" dirty="0" err="1">
                <a:latin typeface="-apple-system"/>
              </a:rPr>
              <a:t>onResume</a:t>
            </a:r>
            <a:r>
              <a:rPr lang="en-US" altLang="zh-CN" sz="1800" dirty="0">
                <a:latin typeface="-apple-system"/>
              </a:rPr>
              <a:t>()</a:t>
            </a:r>
          </a:p>
          <a:p>
            <a:pPr marL="306689" lvl="1" indent="0">
              <a:lnSpc>
                <a:spcPct val="150000"/>
              </a:lnSpc>
              <a:spcBef>
                <a:spcPts val="0"/>
              </a:spcBef>
              <a:buNone/>
            </a:pPr>
            <a:r>
              <a:rPr lang="en-US" altLang="zh-CN" sz="2000" dirty="0">
                <a:latin typeface="-apple-system"/>
              </a:rPr>
              <a:t>2. </a:t>
            </a:r>
            <a:r>
              <a:rPr lang="zh-CN" altLang="en-US" sz="2000" dirty="0">
                <a:latin typeface="-apple-system"/>
              </a:rPr>
              <a:t>按下主屏幕键</a:t>
            </a:r>
            <a:endParaRPr lang="en-US" altLang="zh-CN" sz="2000" dirty="0">
              <a:latin typeface="-apple-system"/>
            </a:endParaRPr>
          </a:p>
          <a:p>
            <a:pPr lvl="2">
              <a:lnSpc>
                <a:spcPct val="150000"/>
              </a:lnSpc>
              <a:spcBef>
                <a:spcPts val="0"/>
              </a:spcBef>
            </a:pPr>
            <a:r>
              <a:rPr lang="en-US" altLang="zh-CN" sz="1800" dirty="0" err="1">
                <a:latin typeface="-apple-system"/>
              </a:rPr>
              <a:t>onPause</a:t>
            </a:r>
            <a:r>
              <a:rPr lang="en-US" altLang="zh-CN" sz="1800" dirty="0">
                <a:latin typeface="-apple-system"/>
              </a:rPr>
              <a:t>(), </a:t>
            </a:r>
            <a:r>
              <a:rPr lang="en-US" altLang="zh-CN" sz="1800" dirty="0" err="1">
                <a:latin typeface="-apple-system"/>
              </a:rPr>
              <a:t>onStop</a:t>
            </a:r>
            <a:r>
              <a:rPr lang="en-US" altLang="zh-CN" sz="1800" dirty="0">
                <a:latin typeface="-apple-system"/>
              </a:rPr>
              <a:t>()</a:t>
            </a:r>
          </a:p>
          <a:p>
            <a:pPr marL="306689" lvl="1" indent="0">
              <a:lnSpc>
                <a:spcPct val="150000"/>
              </a:lnSpc>
              <a:spcBef>
                <a:spcPts val="0"/>
              </a:spcBef>
              <a:buNone/>
            </a:pPr>
            <a:r>
              <a:rPr lang="en-US" altLang="zh-CN" sz="2000" dirty="0">
                <a:latin typeface="-apple-system"/>
              </a:rPr>
              <a:t>3. </a:t>
            </a:r>
            <a:r>
              <a:rPr lang="zh-CN" altLang="en-US" sz="2000" dirty="0">
                <a:latin typeface="-apple-system"/>
              </a:rPr>
              <a:t>重新打开</a:t>
            </a:r>
            <a:endParaRPr lang="en-US" altLang="zh-CN" sz="2000" dirty="0">
              <a:latin typeface="-apple-system"/>
            </a:endParaRPr>
          </a:p>
          <a:p>
            <a:pPr lvl="2">
              <a:lnSpc>
                <a:spcPct val="150000"/>
              </a:lnSpc>
              <a:spcBef>
                <a:spcPts val="0"/>
              </a:spcBef>
            </a:pPr>
            <a:r>
              <a:rPr lang="en-US" altLang="zh-CN" sz="1800" dirty="0" err="1">
                <a:latin typeface="-apple-system"/>
              </a:rPr>
              <a:t>onStart</a:t>
            </a:r>
            <a:r>
              <a:rPr lang="en-US" altLang="zh-CN" sz="1800" dirty="0">
                <a:latin typeface="-apple-system"/>
              </a:rPr>
              <a:t>() , </a:t>
            </a:r>
            <a:r>
              <a:rPr lang="en-US" altLang="zh-CN" sz="1800" dirty="0" err="1">
                <a:latin typeface="-apple-system"/>
              </a:rPr>
              <a:t>onResume</a:t>
            </a:r>
            <a:r>
              <a:rPr lang="en-US" altLang="zh-CN" sz="1800" dirty="0">
                <a:latin typeface="-apple-system"/>
              </a:rPr>
              <a:t>()</a:t>
            </a:r>
          </a:p>
          <a:p>
            <a:pPr marL="306689" lvl="1" indent="0">
              <a:lnSpc>
                <a:spcPct val="150000"/>
              </a:lnSpc>
              <a:spcBef>
                <a:spcPts val="0"/>
              </a:spcBef>
              <a:buNone/>
            </a:pPr>
            <a:r>
              <a:rPr lang="en-US" altLang="zh-CN" sz="2000" dirty="0">
                <a:latin typeface="-apple-system"/>
              </a:rPr>
              <a:t>4. </a:t>
            </a:r>
            <a:r>
              <a:rPr lang="zh-CN" altLang="en-US" sz="2000" dirty="0">
                <a:latin typeface="-apple-system"/>
              </a:rPr>
              <a:t>按后退键</a:t>
            </a:r>
            <a:endParaRPr lang="en-US" altLang="zh-CN" sz="2000" dirty="0">
              <a:latin typeface="-apple-system"/>
            </a:endParaRPr>
          </a:p>
          <a:p>
            <a:pPr lvl="2">
              <a:lnSpc>
                <a:spcPct val="150000"/>
              </a:lnSpc>
              <a:spcBef>
                <a:spcPts val="0"/>
              </a:spcBef>
            </a:pPr>
            <a:r>
              <a:rPr lang="en-US" altLang="zh-CN" sz="1800" dirty="0" err="1">
                <a:latin typeface="-apple-system"/>
              </a:rPr>
              <a:t>onPause</a:t>
            </a:r>
            <a:r>
              <a:rPr lang="en-US" altLang="zh-CN" sz="1800" dirty="0">
                <a:latin typeface="-apple-system"/>
              </a:rPr>
              <a:t>(), </a:t>
            </a:r>
            <a:r>
              <a:rPr lang="en-US" altLang="zh-CN" sz="1800" dirty="0" err="1">
                <a:latin typeface="-apple-system"/>
              </a:rPr>
              <a:t>onStop</a:t>
            </a:r>
            <a:r>
              <a:rPr lang="en-US" altLang="zh-CN" sz="1800" dirty="0">
                <a:latin typeface="-apple-system"/>
              </a:rPr>
              <a:t>(), </a:t>
            </a:r>
            <a:r>
              <a:rPr lang="en-US" altLang="zh-CN" sz="1800" dirty="0" err="1">
                <a:latin typeface="-apple-system"/>
              </a:rPr>
              <a:t>onDestroyView</a:t>
            </a:r>
            <a:r>
              <a:rPr lang="en-US" altLang="zh-CN" sz="1800" dirty="0">
                <a:latin typeface="-apple-system"/>
              </a:rPr>
              <a:t>(), </a:t>
            </a:r>
            <a:r>
              <a:rPr lang="en-US" altLang="zh-CN" sz="1800" dirty="0" err="1">
                <a:latin typeface="-apple-system"/>
              </a:rPr>
              <a:t>onDestroy</a:t>
            </a:r>
            <a:r>
              <a:rPr lang="en-US" altLang="zh-CN" sz="1800" dirty="0">
                <a:latin typeface="-apple-system"/>
              </a:rPr>
              <a:t>() , </a:t>
            </a:r>
            <a:r>
              <a:rPr lang="en-US" altLang="zh-CN" sz="1800" dirty="0" err="1">
                <a:latin typeface="-apple-system"/>
              </a:rPr>
              <a:t>onDetach</a:t>
            </a:r>
            <a:r>
              <a:rPr lang="en-US" altLang="zh-CN" sz="1800" dirty="0">
                <a:latin typeface="-apple-system"/>
              </a:rPr>
              <a:t>()</a:t>
            </a:r>
            <a:endParaRPr lang="zh-CN" altLang="en-US" sz="1800" dirty="0"/>
          </a:p>
        </p:txBody>
      </p:sp>
      <p:sp>
        <p:nvSpPr>
          <p:cNvPr id="3" name="标题 2">
            <a:extLst>
              <a:ext uri="{FF2B5EF4-FFF2-40B4-BE49-F238E27FC236}">
                <a16:creationId xmlns:a16="http://schemas.microsoft.com/office/drawing/2014/main" id="{27046F26-E4C5-461E-A26F-F585D345CD9C}"/>
              </a:ext>
            </a:extLst>
          </p:cNvPr>
          <p:cNvSpPr>
            <a:spLocks noGrp="1"/>
          </p:cNvSpPr>
          <p:nvPr>
            <p:ph type="title"/>
          </p:nvPr>
        </p:nvSpPr>
        <p:spPr/>
        <p:txBody>
          <a:bodyPr/>
          <a:lstStyle/>
          <a:p>
            <a:r>
              <a:rPr lang="en-US" altLang="en-US" dirty="0">
                <a:ea typeface="宋体" pitchFamily="2" charset="-122"/>
              </a:rPr>
              <a:t>Fragment</a:t>
            </a:r>
            <a:r>
              <a:rPr lang="zh-CN" altLang="en-US" dirty="0">
                <a:ea typeface="宋体" pitchFamily="2" charset="-122"/>
              </a:rPr>
              <a:t>的</a:t>
            </a:r>
            <a:r>
              <a:rPr lang="en-US" altLang="en-US" dirty="0" err="1">
                <a:ea typeface="宋体" pitchFamily="2" charset="-122"/>
              </a:rPr>
              <a:t>生命周期</a:t>
            </a:r>
            <a:endParaRPr lang="zh-CN" altLang="en-US" dirty="0"/>
          </a:p>
        </p:txBody>
      </p:sp>
    </p:spTree>
    <p:extLst>
      <p:ext uri="{BB962C8B-B14F-4D97-AF65-F5344CB8AC3E}">
        <p14:creationId xmlns:p14="http://schemas.microsoft.com/office/powerpoint/2010/main" val="44661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5D28BC-FD68-437B-BEF2-7E7C0625A2A3}"/>
              </a:ext>
            </a:extLst>
          </p:cNvPr>
          <p:cNvSpPr>
            <a:spLocks noGrp="1"/>
          </p:cNvSpPr>
          <p:nvPr>
            <p:ph idx="1"/>
          </p:nvPr>
        </p:nvSpPr>
        <p:spPr/>
        <p:txBody>
          <a:bodyPr/>
          <a:lstStyle/>
          <a:p>
            <a:r>
              <a:rPr lang="en-US" altLang="zh-CN" b="0" i="0" dirty="0">
                <a:solidFill>
                  <a:srgbClr val="404040"/>
                </a:solidFill>
                <a:effectLst/>
                <a:latin typeface="-apple-system"/>
              </a:rPr>
              <a:t> Activity </a:t>
            </a:r>
            <a:r>
              <a:rPr lang="zh-CN" altLang="en-US" b="0" i="0" dirty="0">
                <a:solidFill>
                  <a:srgbClr val="404040"/>
                </a:solidFill>
                <a:effectLst/>
                <a:latin typeface="-apple-system"/>
              </a:rPr>
              <a:t>和 </a:t>
            </a:r>
            <a:r>
              <a:rPr lang="en-US" altLang="zh-CN" b="0" i="0" dirty="0">
                <a:solidFill>
                  <a:srgbClr val="404040"/>
                </a:solidFill>
                <a:effectLst/>
                <a:latin typeface="-apple-system"/>
              </a:rPr>
              <a:t>Fragment </a:t>
            </a:r>
            <a:r>
              <a:rPr lang="zh-CN" altLang="en-US" b="0" i="0" dirty="0">
                <a:solidFill>
                  <a:srgbClr val="404040"/>
                </a:solidFill>
                <a:effectLst/>
                <a:latin typeface="-apple-system"/>
              </a:rPr>
              <a:t>的生命周期方法执行过程如下：</a:t>
            </a:r>
            <a:endParaRPr lang="en-US" altLang="zh-CN" b="0" i="0" dirty="0">
              <a:solidFill>
                <a:srgbClr val="404040"/>
              </a:solidFill>
              <a:effectLst/>
              <a:latin typeface="-apple-system"/>
            </a:endParaRPr>
          </a:p>
          <a:p>
            <a:pPr marL="306689" lvl="1" indent="0">
              <a:lnSpc>
                <a:spcPct val="150000"/>
              </a:lnSpc>
              <a:spcBef>
                <a:spcPts val="0"/>
              </a:spcBef>
              <a:buNone/>
            </a:pPr>
            <a:r>
              <a:rPr lang="en-US" altLang="zh-CN" sz="2000" dirty="0">
                <a:latin typeface="-apple-system"/>
              </a:rPr>
              <a:t>1. </a:t>
            </a:r>
            <a:r>
              <a:rPr lang="zh-CN" altLang="en-US" sz="2000" dirty="0">
                <a:latin typeface="-apple-system"/>
              </a:rPr>
              <a:t>打开界面</a:t>
            </a:r>
            <a:endParaRPr lang="en-US" altLang="zh-CN" sz="2000" dirty="0">
              <a:latin typeface="-apple-system"/>
            </a:endParaRPr>
          </a:p>
          <a:p>
            <a:pPr lvl="2">
              <a:spcBef>
                <a:spcPts val="0"/>
              </a:spcBef>
            </a:pPr>
            <a:r>
              <a:rPr lang="en-US" altLang="zh-CN" sz="1600" dirty="0">
                <a:latin typeface="-apple-system"/>
              </a:rPr>
              <a:t>Fragment </a:t>
            </a:r>
            <a:r>
              <a:rPr lang="en-US" altLang="zh-CN" sz="1600" dirty="0" err="1">
                <a:latin typeface="-apple-system"/>
              </a:rPr>
              <a:t>onCreate</a:t>
            </a:r>
            <a:r>
              <a:rPr lang="en-US" altLang="zh-CN" sz="1600" dirty="0">
                <a:latin typeface="-apple-system"/>
              </a:rPr>
              <a:t>(),  Fragment </a:t>
            </a:r>
            <a:r>
              <a:rPr lang="en-US" altLang="zh-CN" sz="1600" dirty="0" err="1">
                <a:latin typeface="-apple-system"/>
              </a:rPr>
              <a:t>onCreateView</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onCreate</a:t>
            </a:r>
            <a:r>
              <a:rPr lang="en-US" altLang="zh-CN" sz="1600" dirty="0">
                <a:solidFill>
                  <a:srgbClr val="FF0000"/>
                </a:solidFill>
                <a:latin typeface="-apple-system"/>
              </a:rPr>
              <a:t>(), </a:t>
            </a:r>
            <a:r>
              <a:rPr lang="en-US" altLang="zh-CN" sz="1600" dirty="0">
                <a:latin typeface="-apple-system"/>
              </a:rPr>
              <a:t>Fragment  </a:t>
            </a:r>
            <a:r>
              <a:rPr lang="en-US" altLang="zh-CN" sz="1600" dirty="0" err="1">
                <a:latin typeface="-apple-system"/>
              </a:rPr>
              <a:t>onActivityCreated</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onStart</a:t>
            </a:r>
            <a:r>
              <a:rPr lang="en-US" altLang="zh-CN" sz="1600" dirty="0">
                <a:solidFill>
                  <a:srgbClr val="FF0000"/>
                </a:solidFill>
                <a:latin typeface="-apple-system"/>
              </a:rPr>
              <a:t>()</a:t>
            </a:r>
            <a:r>
              <a:rPr lang="en-US" altLang="zh-CN" sz="1600" dirty="0">
                <a:latin typeface="-apple-system"/>
              </a:rPr>
              <a:t>, Fragment  </a:t>
            </a:r>
            <a:r>
              <a:rPr lang="en-US" altLang="zh-CN" sz="1600" dirty="0" err="1">
                <a:latin typeface="-apple-system"/>
              </a:rPr>
              <a:t>onStart</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onResume</a:t>
            </a:r>
            <a:r>
              <a:rPr lang="en-US" altLang="zh-CN" sz="1600" dirty="0">
                <a:solidFill>
                  <a:srgbClr val="FF0000"/>
                </a:solidFill>
                <a:latin typeface="-apple-system"/>
              </a:rPr>
              <a:t>()</a:t>
            </a:r>
            <a:r>
              <a:rPr lang="en-US" altLang="zh-CN" sz="1600" dirty="0">
                <a:latin typeface="-apple-system"/>
              </a:rPr>
              <a:t>, Fragment </a:t>
            </a:r>
            <a:r>
              <a:rPr lang="en-US" altLang="zh-CN" sz="1600" dirty="0" err="1">
                <a:latin typeface="-apple-system"/>
              </a:rPr>
              <a:t>onResume</a:t>
            </a:r>
            <a:r>
              <a:rPr lang="en-US" altLang="zh-CN" sz="1600" dirty="0">
                <a:latin typeface="-apple-system"/>
              </a:rPr>
              <a:t>()</a:t>
            </a:r>
          </a:p>
          <a:p>
            <a:pPr marL="306689" lvl="1" indent="0">
              <a:lnSpc>
                <a:spcPct val="150000"/>
              </a:lnSpc>
              <a:spcBef>
                <a:spcPts val="0"/>
              </a:spcBef>
              <a:buNone/>
            </a:pPr>
            <a:r>
              <a:rPr lang="en-US" altLang="zh-CN" sz="2000" dirty="0">
                <a:latin typeface="-apple-system"/>
              </a:rPr>
              <a:t>2. </a:t>
            </a:r>
            <a:r>
              <a:rPr lang="zh-CN" altLang="en-US" sz="2000" dirty="0">
                <a:latin typeface="-apple-system"/>
              </a:rPr>
              <a:t>按下主屏幕键</a:t>
            </a:r>
            <a:endParaRPr lang="en-US" altLang="zh-CN" sz="2000" dirty="0">
              <a:latin typeface="-apple-system"/>
            </a:endParaRPr>
          </a:p>
          <a:p>
            <a:pPr lvl="2">
              <a:spcBef>
                <a:spcPts val="0"/>
              </a:spcBef>
            </a:pPr>
            <a:r>
              <a:rPr lang="en-US" altLang="zh-CN" sz="1600" dirty="0">
                <a:latin typeface="-apple-system"/>
              </a:rPr>
              <a:t>Fragment  </a:t>
            </a:r>
            <a:r>
              <a:rPr lang="en-US" altLang="zh-CN" sz="1600" dirty="0" err="1">
                <a:latin typeface="-apple-system"/>
              </a:rPr>
              <a:t>onPause</a:t>
            </a:r>
            <a:r>
              <a:rPr lang="en-US" altLang="zh-CN" sz="1600" dirty="0">
                <a:latin typeface="-apple-system"/>
              </a:rPr>
              <a:t>(), </a:t>
            </a:r>
            <a:r>
              <a:rPr lang="en-US" altLang="zh-CN" sz="1600" dirty="0">
                <a:solidFill>
                  <a:srgbClr val="FF0000"/>
                </a:solidFill>
                <a:latin typeface="-apple-system"/>
              </a:rPr>
              <a:t>Activity</a:t>
            </a:r>
            <a:r>
              <a:rPr lang="en-US" altLang="zh-CN" sz="1600" dirty="0">
                <a:latin typeface="-apple-system"/>
              </a:rPr>
              <a:t>  </a:t>
            </a:r>
            <a:r>
              <a:rPr lang="en-US" altLang="zh-CN" sz="1600" dirty="0" err="1">
                <a:solidFill>
                  <a:srgbClr val="FF0000"/>
                </a:solidFill>
                <a:latin typeface="-apple-system"/>
              </a:rPr>
              <a:t>onPause</a:t>
            </a:r>
            <a:r>
              <a:rPr lang="en-US" altLang="zh-CN" sz="1600" dirty="0">
                <a:solidFill>
                  <a:srgbClr val="FF0000"/>
                </a:solidFill>
                <a:latin typeface="-apple-system"/>
              </a:rPr>
              <a:t>()</a:t>
            </a:r>
            <a:r>
              <a:rPr lang="en-US" altLang="zh-CN" sz="1600" dirty="0">
                <a:latin typeface="-apple-system"/>
              </a:rPr>
              <a:t>, Fragment  </a:t>
            </a:r>
            <a:r>
              <a:rPr lang="en-US" altLang="zh-CN" sz="1600" dirty="0" err="1">
                <a:latin typeface="-apple-system"/>
              </a:rPr>
              <a:t>onStop</a:t>
            </a:r>
            <a:r>
              <a:rPr lang="en-US" altLang="zh-CN" sz="1600" dirty="0">
                <a:latin typeface="-apple-system"/>
              </a:rPr>
              <a:t>() , </a:t>
            </a:r>
            <a:r>
              <a:rPr lang="en-US" altLang="zh-CN" sz="1600" dirty="0">
                <a:solidFill>
                  <a:srgbClr val="FF0000"/>
                </a:solidFill>
                <a:latin typeface="-apple-system"/>
              </a:rPr>
              <a:t>Activity</a:t>
            </a:r>
            <a:r>
              <a:rPr lang="en-US" altLang="zh-CN" sz="1600" dirty="0">
                <a:latin typeface="-apple-system"/>
              </a:rPr>
              <a:t>  </a:t>
            </a:r>
            <a:r>
              <a:rPr lang="en-US" altLang="zh-CN" sz="1600" dirty="0" err="1">
                <a:solidFill>
                  <a:srgbClr val="FF0000"/>
                </a:solidFill>
                <a:latin typeface="-apple-system"/>
              </a:rPr>
              <a:t>onStop</a:t>
            </a:r>
            <a:r>
              <a:rPr lang="en-US" altLang="zh-CN" sz="1600" dirty="0">
                <a:solidFill>
                  <a:srgbClr val="FF0000"/>
                </a:solidFill>
                <a:latin typeface="-apple-system"/>
              </a:rPr>
              <a:t>()</a:t>
            </a:r>
          </a:p>
          <a:p>
            <a:pPr marL="306689" lvl="1" indent="0">
              <a:lnSpc>
                <a:spcPct val="150000"/>
              </a:lnSpc>
              <a:spcBef>
                <a:spcPts val="0"/>
              </a:spcBef>
              <a:buNone/>
            </a:pPr>
            <a:r>
              <a:rPr lang="en-US" altLang="zh-CN" sz="2000" dirty="0">
                <a:latin typeface="-apple-system"/>
              </a:rPr>
              <a:t>3. </a:t>
            </a:r>
            <a:r>
              <a:rPr lang="zh-CN" altLang="en-US" sz="2000" dirty="0">
                <a:latin typeface="-apple-system"/>
              </a:rPr>
              <a:t>重新打开</a:t>
            </a:r>
            <a:endParaRPr lang="en-US" altLang="zh-CN" sz="2000" dirty="0">
              <a:latin typeface="-apple-system"/>
            </a:endParaRPr>
          </a:p>
          <a:p>
            <a:pPr lvl="2">
              <a:spcBef>
                <a:spcPts val="0"/>
              </a:spcBef>
            </a:pPr>
            <a:r>
              <a:rPr lang="en-US" altLang="zh-CN" sz="1600" dirty="0">
                <a:solidFill>
                  <a:srgbClr val="FF0000"/>
                </a:solidFill>
                <a:latin typeface="-apple-system"/>
              </a:rPr>
              <a:t>Activity  </a:t>
            </a:r>
            <a:r>
              <a:rPr lang="en-US" altLang="zh-CN" sz="1600" dirty="0" err="1">
                <a:solidFill>
                  <a:srgbClr val="FF0000"/>
                </a:solidFill>
                <a:latin typeface="-apple-system"/>
              </a:rPr>
              <a:t>onRestart</a:t>
            </a:r>
            <a:r>
              <a:rPr lang="en-US" altLang="zh-CN" sz="1600" dirty="0">
                <a:solidFill>
                  <a:srgbClr val="FF0000"/>
                </a:solidFill>
                <a:latin typeface="-apple-system"/>
              </a:rPr>
              <a:t>(),</a:t>
            </a:r>
            <a:r>
              <a:rPr lang="zh-CN" altLang="en-US" sz="1600" dirty="0">
                <a:solidFill>
                  <a:srgbClr val="FF0000"/>
                </a:solidFill>
                <a:latin typeface="-apple-system"/>
              </a:rPr>
              <a:t> </a:t>
            </a:r>
            <a:r>
              <a:rPr lang="en-US" altLang="zh-CN" sz="1600" dirty="0">
                <a:solidFill>
                  <a:srgbClr val="FF0000"/>
                </a:solidFill>
                <a:latin typeface="-apple-system"/>
              </a:rPr>
              <a:t>Activity</a:t>
            </a:r>
            <a:r>
              <a:rPr lang="zh-CN" altLang="en-US" sz="1600" dirty="0">
                <a:solidFill>
                  <a:srgbClr val="FF0000"/>
                </a:solidFill>
                <a:latin typeface="-apple-system"/>
              </a:rPr>
              <a:t> </a:t>
            </a:r>
            <a:r>
              <a:rPr lang="en-US" altLang="zh-CN" sz="1600" dirty="0" err="1">
                <a:solidFill>
                  <a:srgbClr val="FF0000"/>
                </a:solidFill>
                <a:latin typeface="-apple-system"/>
              </a:rPr>
              <a:t>onStart</a:t>
            </a:r>
            <a:r>
              <a:rPr lang="en-US" altLang="zh-CN" sz="1600" dirty="0">
                <a:solidFill>
                  <a:srgbClr val="FF0000"/>
                </a:solidFill>
                <a:latin typeface="-apple-system"/>
              </a:rPr>
              <a:t>() </a:t>
            </a:r>
            <a:r>
              <a:rPr lang="en-US" altLang="zh-CN" sz="1600" dirty="0">
                <a:latin typeface="-apple-system"/>
              </a:rPr>
              <a:t>, Fragment</a:t>
            </a:r>
            <a:r>
              <a:rPr lang="zh-CN" altLang="en-US" sz="1600" dirty="0">
                <a:solidFill>
                  <a:srgbClr val="FF0000"/>
                </a:solidFill>
                <a:latin typeface="-apple-system"/>
              </a:rPr>
              <a:t>  </a:t>
            </a:r>
            <a:r>
              <a:rPr lang="en-US" altLang="zh-CN" sz="1600" dirty="0" err="1">
                <a:latin typeface="-apple-system"/>
              </a:rPr>
              <a:t>onStart</a:t>
            </a:r>
            <a:r>
              <a:rPr lang="en-US" altLang="zh-CN" sz="1600" dirty="0">
                <a:latin typeface="-apple-system"/>
              </a:rPr>
              <a:t>() ,</a:t>
            </a:r>
            <a:r>
              <a:rPr lang="en-US" altLang="zh-CN" sz="1600" dirty="0">
                <a:solidFill>
                  <a:srgbClr val="FF0000"/>
                </a:solidFill>
                <a:latin typeface="-apple-system"/>
              </a:rPr>
              <a:t> Activity</a:t>
            </a:r>
            <a:r>
              <a:rPr lang="zh-CN" altLang="en-US" sz="1600" dirty="0">
                <a:latin typeface="-apple-system"/>
              </a:rPr>
              <a:t> </a:t>
            </a:r>
            <a:r>
              <a:rPr lang="en-US" altLang="zh-CN" sz="1600" dirty="0" err="1">
                <a:solidFill>
                  <a:srgbClr val="FF0000"/>
                </a:solidFill>
                <a:latin typeface="-apple-system"/>
              </a:rPr>
              <a:t>onResume</a:t>
            </a:r>
            <a:r>
              <a:rPr lang="en-US" altLang="zh-CN" sz="1600" dirty="0">
                <a:solidFill>
                  <a:srgbClr val="FF0000"/>
                </a:solidFill>
                <a:latin typeface="-apple-system"/>
              </a:rPr>
              <a:t>()</a:t>
            </a:r>
            <a:r>
              <a:rPr lang="en-US" altLang="zh-CN" sz="1600" dirty="0">
                <a:latin typeface="-apple-system"/>
              </a:rPr>
              <a:t>,</a:t>
            </a:r>
            <a:r>
              <a:rPr lang="en-US" altLang="zh-CN" sz="1600" dirty="0">
                <a:solidFill>
                  <a:srgbClr val="FF0000"/>
                </a:solidFill>
                <a:latin typeface="-apple-system"/>
              </a:rPr>
              <a:t> </a:t>
            </a:r>
            <a:r>
              <a:rPr lang="en-US" altLang="zh-CN" sz="1600" dirty="0">
                <a:latin typeface="-apple-system"/>
              </a:rPr>
              <a:t>Fragment</a:t>
            </a:r>
            <a:r>
              <a:rPr lang="zh-CN" altLang="en-US" sz="1600" dirty="0">
                <a:latin typeface="-apple-system"/>
              </a:rPr>
              <a:t> </a:t>
            </a:r>
            <a:r>
              <a:rPr lang="en-US" altLang="zh-CN" sz="1600" dirty="0" err="1">
                <a:latin typeface="-apple-system"/>
              </a:rPr>
              <a:t>onResume</a:t>
            </a:r>
            <a:r>
              <a:rPr lang="en-US" altLang="zh-CN" sz="1600" dirty="0">
                <a:latin typeface="-apple-system"/>
              </a:rPr>
              <a:t>()</a:t>
            </a:r>
          </a:p>
          <a:p>
            <a:pPr marL="306689" lvl="1" indent="0">
              <a:lnSpc>
                <a:spcPct val="150000"/>
              </a:lnSpc>
              <a:spcBef>
                <a:spcPts val="0"/>
              </a:spcBef>
              <a:buNone/>
            </a:pPr>
            <a:r>
              <a:rPr lang="en-US" altLang="zh-CN" sz="2000" dirty="0">
                <a:latin typeface="-apple-system"/>
              </a:rPr>
              <a:t>4. </a:t>
            </a:r>
            <a:r>
              <a:rPr lang="zh-CN" altLang="en-US" sz="2000" dirty="0">
                <a:latin typeface="-apple-system"/>
              </a:rPr>
              <a:t>按后退键</a:t>
            </a:r>
            <a:endParaRPr lang="en-US" altLang="zh-CN" sz="2000" dirty="0">
              <a:latin typeface="-apple-system"/>
            </a:endParaRPr>
          </a:p>
          <a:p>
            <a:pPr lvl="2">
              <a:spcBef>
                <a:spcPts val="0"/>
              </a:spcBef>
            </a:pPr>
            <a:r>
              <a:rPr lang="en-US" altLang="zh-CN" sz="1600" dirty="0">
                <a:latin typeface="-apple-system"/>
              </a:rPr>
              <a:t>Fragment  </a:t>
            </a:r>
            <a:r>
              <a:rPr lang="en-US" altLang="zh-CN" sz="1600" dirty="0" err="1">
                <a:latin typeface="-apple-system"/>
              </a:rPr>
              <a:t>onPause</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onPause</a:t>
            </a:r>
            <a:r>
              <a:rPr lang="en-US" altLang="zh-CN" sz="1600" dirty="0">
                <a:solidFill>
                  <a:srgbClr val="FF0000"/>
                </a:solidFill>
                <a:latin typeface="-apple-system"/>
              </a:rPr>
              <a:t>()</a:t>
            </a:r>
            <a:r>
              <a:rPr lang="en-US" altLang="zh-CN" sz="1600" dirty="0">
                <a:latin typeface="-apple-system"/>
              </a:rPr>
              <a:t>, Fragment  </a:t>
            </a:r>
            <a:r>
              <a:rPr lang="en-US" altLang="zh-CN" sz="1600" dirty="0" err="1">
                <a:latin typeface="-apple-system"/>
              </a:rPr>
              <a:t>onStop</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onStop</a:t>
            </a:r>
            <a:r>
              <a:rPr lang="en-US" altLang="zh-CN" sz="1600" dirty="0">
                <a:solidFill>
                  <a:srgbClr val="FF0000"/>
                </a:solidFill>
                <a:latin typeface="-apple-system"/>
              </a:rPr>
              <a:t>()</a:t>
            </a:r>
            <a:r>
              <a:rPr lang="en-US" altLang="zh-CN" sz="1600" dirty="0">
                <a:latin typeface="-apple-system"/>
              </a:rPr>
              <a:t>, Fragment  </a:t>
            </a:r>
            <a:r>
              <a:rPr lang="en-US" altLang="zh-CN" sz="1600" dirty="0" err="1">
                <a:latin typeface="-apple-system"/>
              </a:rPr>
              <a:t>onDestroyView</a:t>
            </a:r>
            <a:r>
              <a:rPr lang="en-US" altLang="zh-CN" sz="1600" dirty="0">
                <a:latin typeface="-apple-system"/>
              </a:rPr>
              <a:t>(), Fragment  </a:t>
            </a:r>
            <a:r>
              <a:rPr lang="en-US" altLang="zh-CN" sz="1600" dirty="0" err="1">
                <a:latin typeface="-apple-system"/>
              </a:rPr>
              <a:t>onDestroy</a:t>
            </a:r>
            <a:r>
              <a:rPr lang="en-US" altLang="zh-CN" sz="1600" dirty="0">
                <a:latin typeface="-apple-system"/>
              </a:rPr>
              <a:t>() , Fragment  </a:t>
            </a:r>
            <a:r>
              <a:rPr lang="en-US" altLang="zh-CN" sz="1600" dirty="0" err="1">
                <a:latin typeface="-apple-system"/>
              </a:rPr>
              <a:t>onDetach</a:t>
            </a:r>
            <a:r>
              <a:rPr lang="en-US" altLang="zh-CN" sz="1600" dirty="0">
                <a:latin typeface="-apple-system"/>
              </a:rPr>
              <a:t>(), </a:t>
            </a:r>
            <a:r>
              <a:rPr lang="en-US" altLang="zh-CN" sz="1600" dirty="0">
                <a:solidFill>
                  <a:srgbClr val="FF0000"/>
                </a:solidFill>
                <a:latin typeface="-apple-system"/>
              </a:rPr>
              <a:t>Activity  </a:t>
            </a:r>
            <a:r>
              <a:rPr lang="en-US" altLang="zh-CN" sz="1600" dirty="0" err="1">
                <a:solidFill>
                  <a:srgbClr val="FF0000"/>
                </a:solidFill>
                <a:latin typeface="-apple-system"/>
              </a:rPr>
              <a:t>onDestroy</a:t>
            </a:r>
            <a:r>
              <a:rPr lang="en-US" altLang="zh-CN" sz="1600" dirty="0">
                <a:solidFill>
                  <a:srgbClr val="FF0000"/>
                </a:solidFill>
                <a:latin typeface="-apple-system"/>
              </a:rPr>
              <a:t>() </a:t>
            </a:r>
            <a:endParaRPr lang="zh-CN" altLang="en-US" sz="1600" dirty="0">
              <a:solidFill>
                <a:srgbClr val="FF0000"/>
              </a:solidFill>
            </a:endParaRPr>
          </a:p>
        </p:txBody>
      </p:sp>
      <p:sp>
        <p:nvSpPr>
          <p:cNvPr id="3" name="标题 2">
            <a:extLst>
              <a:ext uri="{FF2B5EF4-FFF2-40B4-BE49-F238E27FC236}">
                <a16:creationId xmlns:a16="http://schemas.microsoft.com/office/drawing/2014/main" id="{27046F26-E4C5-461E-A26F-F585D345CD9C}"/>
              </a:ext>
            </a:extLst>
          </p:cNvPr>
          <p:cNvSpPr>
            <a:spLocks noGrp="1"/>
          </p:cNvSpPr>
          <p:nvPr>
            <p:ph type="title"/>
          </p:nvPr>
        </p:nvSpPr>
        <p:spPr/>
        <p:txBody>
          <a:bodyPr/>
          <a:lstStyle/>
          <a:p>
            <a:r>
              <a:rPr lang="en-US" altLang="en-US" dirty="0">
                <a:ea typeface="宋体" pitchFamily="2" charset="-122"/>
              </a:rPr>
              <a:t>Fragment</a:t>
            </a:r>
            <a:r>
              <a:rPr lang="zh-CN" altLang="en-US" dirty="0">
                <a:ea typeface="宋体" pitchFamily="2" charset="-122"/>
              </a:rPr>
              <a:t>的</a:t>
            </a:r>
            <a:r>
              <a:rPr lang="en-US" altLang="en-US" dirty="0" err="1">
                <a:ea typeface="宋体" pitchFamily="2" charset="-122"/>
              </a:rPr>
              <a:t>生命周期</a:t>
            </a:r>
            <a:endParaRPr lang="zh-CN" altLang="en-US" dirty="0"/>
          </a:p>
        </p:txBody>
      </p:sp>
    </p:spTree>
    <p:extLst>
      <p:ext uri="{BB962C8B-B14F-4D97-AF65-F5344CB8AC3E}">
        <p14:creationId xmlns:p14="http://schemas.microsoft.com/office/powerpoint/2010/main" val="17729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514350" indent="-514350" fontAlgn="auto">
              <a:lnSpc>
                <a:spcPct val="150000"/>
              </a:lnSpc>
              <a:spcAft>
                <a:spcPts val="0"/>
              </a:spcAft>
              <a:buClr>
                <a:schemeClr val="accent3"/>
              </a:buClr>
              <a:buFont typeface="+mj-lt"/>
              <a:buAutoNum type="arabicPeriod"/>
              <a:defRPr/>
            </a:pPr>
            <a:r>
              <a:rPr lang="zh-CN" altLang="en-US" dirty="0"/>
              <a:t>静态使用</a:t>
            </a:r>
            <a:r>
              <a:rPr lang="en-US" altLang="zh-CN" dirty="0"/>
              <a:t>Fragment</a:t>
            </a:r>
          </a:p>
          <a:p>
            <a:pPr marL="641033" lvl="1" indent="-274320" fontAlgn="auto">
              <a:lnSpc>
                <a:spcPct val="150000"/>
              </a:lnSpc>
              <a:spcAft>
                <a:spcPts val="0"/>
              </a:spcAft>
              <a:buClr>
                <a:schemeClr val="accent3"/>
              </a:buClr>
              <a:buFont typeface="Wingdings 2" panose="05020102010507070707"/>
              <a:buChar char=""/>
              <a:defRPr/>
            </a:pPr>
            <a:r>
              <a:rPr lang="zh-CN" altLang="en-US" dirty="0"/>
              <a:t>这是使用Fragment最简单的一种方式，把Fragment当成</a:t>
            </a:r>
            <a:r>
              <a:rPr lang="zh-CN" altLang="en-US" b="1" dirty="0">
                <a:solidFill>
                  <a:srgbClr val="FF0000"/>
                </a:solidFill>
              </a:rPr>
              <a:t>普通的控件</a:t>
            </a:r>
            <a:r>
              <a:rPr lang="zh-CN" altLang="en-US" dirty="0"/>
              <a:t>，直接写在Activity的布局文件中。</a:t>
            </a:r>
            <a:endParaRPr lang="en-US" altLang="zh-CN" dirty="0"/>
          </a:p>
          <a:p>
            <a:pPr marL="514350" indent="-514350" fontAlgn="auto">
              <a:lnSpc>
                <a:spcPct val="150000"/>
              </a:lnSpc>
              <a:spcAft>
                <a:spcPts val="0"/>
              </a:spcAft>
              <a:buClr>
                <a:schemeClr val="accent3"/>
              </a:buClr>
              <a:buFont typeface="+mj-lt"/>
              <a:buAutoNum type="arabicPeriod"/>
              <a:defRPr/>
            </a:pPr>
            <a:r>
              <a:rPr lang="zh-CN" altLang="en-US" dirty="0"/>
              <a:t>动态添加</a:t>
            </a:r>
            <a:r>
              <a:rPr lang="en-US" altLang="zh-CN" dirty="0"/>
              <a:t>Fragment</a:t>
            </a:r>
          </a:p>
          <a:p>
            <a:pPr marL="823913" lvl="1" indent="-457200" fontAlgn="auto">
              <a:lnSpc>
                <a:spcPct val="150000"/>
              </a:lnSpc>
              <a:spcAft>
                <a:spcPts val="0"/>
              </a:spcAft>
              <a:buClr>
                <a:schemeClr val="accent3"/>
              </a:buClr>
              <a:defRPr/>
            </a:pPr>
            <a:r>
              <a:rPr lang="zh-CN" altLang="en-US" dirty="0"/>
              <a:t>程序运行时根据具体情况，</a:t>
            </a:r>
            <a:r>
              <a:rPr lang="zh-CN" altLang="en-US" b="1" dirty="0">
                <a:solidFill>
                  <a:srgbClr val="FF0000"/>
                </a:solidFill>
              </a:rPr>
              <a:t>动态地添加</a:t>
            </a:r>
            <a:r>
              <a:rPr lang="en-US" altLang="zh-CN" b="1" dirty="0">
                <a:solidFill>
                  <a:srgbClr val="FF0000"/>
                </a:solidFill>
              </a:rPr>
              <a:t>Fragment</a:t>
            </a:r>
            <a:r>
              <a:rPr lang="zh-CN" altLang="en-US" dirty="0"/>
              <a:t>到</a:t>
            </a:r>
            <a:r>
              <a:rPr lang="en-US" altLang="zh-CN" dirty="0"/>
              <a:t>Activity</a:t>
            </a:r>
            <a:r>
              <a:rPr lang="zh-CN" altLang="en-US" dirty="0"/>
              <a:t>活动中。</a:t>
            </a:r>
          </a:p>
        </p:txBody>
      </p:sp>
      <p:sp>
        <p:nvSpPr>
          <p:cNvPr id="20483" name="标题 2"/>
          <p:cNvSpPr>
            <a:spLocks noGrp="1"/>
          </p:cNvSpPr>
          <p:nvPr>
            <p:ph type="title"/>
          </p:nvPr>
        </p:nvSpPr>
        <p:spPr/>
        <p:txBody>
          <a:bodyPr/>
          <a:lstStyle/>
          <a:p>
            <a:r>
              <a:rPr lang="zh-CN" altLang="en-US" dirty="0"/>
              <a:t>Fragment 的使用</a:t>
            </a:r>
          </a:p>
        </p:txBody>
      </p:sp>
    </p:spTree>
    <p:extLst>
      <p:ext uri="{BB962C8B-B14F-4D97-AF65-F5344CB8AC3E}">
        <p14:creationId xmlns:p14="http://schemas.microsoft.com/office/powerpoint/2010/main" val="23285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274320" indent="-274320" fontAlgn="auto">
              <a:spcAft>
                <a:spcPts val="0"/>
              </a:spcAft>
              <a:buClr>
                <a:schemeClr val="accent3"/>
              </a:buClr>
              <a:buFont typeface="Wingdings 2" panose="05020102010507070707"/>
              <a:buChar char=""/>
              <a:defRPr/>
            </a:pPr>
            <a:r>
              <a:rPr lang="zh-CN" altLang="en-US" dirty="0"/>
              <a:t>步骤：</a:t>
            </a:r>
          </a:p>
          <a:p>
            <a:pPr marL="850265" lvl="1" indent="-457200" fontAlgn="auto">
              <a:spcAft>
                <a:spcPts val="0"/>
              </a:spcAft>
              <a:buClr>
                <a:srgbClr val="C00000"/>
              </a:buClr>
              <a:buSzPct val="100000"/>
              <a:buFont typeface="+mj-ea"/>
              <a:buAutoNum type="circleNumDbPlain"/>
              <a:defRPr/>
            </a:pPr>
            <a:r>
              <a:rPr lang="zh-CN" altLang="en-US" sz="2000" dirty="0"/>
              <a:t>创建Fragment类，继承Fragment，重写onCreateView，使用inflate</a:t>
            </a:r>
            <a:r>
              <a:rPr lang="en-US" altLang="zh-CN" sz="2000" dirty="0"/>
              <a:t>(</a:t>
            </a:r>
            <a:r>
              <a:rPr lang="zh-CN" altLang="en-US" sz="2000" dirty="0"/>
              <a:t>Inflate是加载布局最常用的方法</a:t>
            </a:r>
            <a:r>
              <a:rPr lang="en-US" altLang="zh-CN" sz="2000" dirty="0"/>
              <a:t>)</a:t>
            </a:r>
            <a:r>
              <a:rPr lang="zh-CN" altLang="en-US" sz="2000" dirty="0"/>
              <a:t>加载Fragemnt的布局。</a:t>
            </a:r>
            <a:endParaRPr lang="en-US" altLang="zh-CN" sz="2000" dirty="0"/>
          </a:p>
          <a:p>
            <a:pPr marL="1124902" lvl="2" indent="-457200" fontAlgn="auto">
              <a:spcAft>
                <a:spcPts val="0"/>
              </a:spcAft>
              <a:buClr>
                <a:srgbClr val="C00000"/>
              </a:buClr>
              <a:buSzPct val="100000"/>
              <a:defRPr/>
            </a:pPr>
            <a:r>
              <a:rPr lang="zh-CN" altLang="en-US" sz="1800" b="1" dirty="0">
                <a:solidFill>
                  <a:srgbClr val="FF0000"/>
                </a:solidFill>
              </a:rPr>
              <a:t>使用向导创建</a:t>
            </a:r>
            <a:r>
              <a:rPr lang="en-US" altLang="zh-CN" sz="1800" b="1" dirty="0">
                <a:solidFill>
                  <a:srgbClr val="FF0000"/>
                </a:solidFill>
              </a:rPr>
              <a:t>Fragment</a:t>
            </a:r>
            <a:r>
              <a:rPr lang="zh-CN" altLang="en-US" sz="1800" b="1" dirty="0">
                <a:solidFill>
                  <a:srgbClr val="FF0000"/>
                </a:solidFill>
              </a:rPr>
              <a:t>时会创建对应的</a:t>
            </a:r>
            <a:r>
              <a:rPr lang="en-US" altLang="zh-CN" sz="1800" b="1" dirty="0">
                <a:solidFill>
                  <a:srgbClr val="FF0000"/>
                </a:solidFill>
              </a:rPr>
              <a:t>Fragment</a:t>
            </a:r>
            <a:r>
              <a:rPr lang="zh-CN" altLang="en-US" sz="1800" b="1" dirty="0">
                <a:solidFill>
                  <a:srgbClr val="FF0000"/>
                </a:solidFill>
              </a:rPr>
              <a:t>类</a:t>
            </a:r>
            <a:r>
              <a:rPr lang="en-US" altLang="zh-CN" sz="1800" b="1" dirty="0">
                <a:solidFill>
                  <a:srgbClr val="FF0000"/>
                </a:solidFill>
              </a:rPr>
              <a:t>(.java)</a:t>
            </a:r>
            <a:r>
              <a:rPr lang="zh-CN" altLang="en-US" sz="1800" b="1" dirty="0">
                <a:solidFill>
                  <a:srgbClr val="FF0000"/>
                </a:solidFill>
              </a:rPr>
              <a:t>和布局</a:t>
            </a:r>
            <a:r>
              <a:rPr lang="en-US" altLang="zh-CN" sz="1800" b="1" dirty="0">
                <a:solidFill>
                  <a:srgbClr val="FF0000"/>
                </a:solidFill>
              </a:rPr>
              <a:t>(.xml)</a:t>
            </a:r>
            <a:r>
              <a:rPr lang="zh-CN" altLang="en-US" sz="1800" b="1" dirty="0">
                <a:solidFill>
                  <a:srgbClr val="FF0000"/>
                </a:solidFill>
              </a:rPr>
              <a:t>。</a:t>
            </a:r>
            <a:endParaRPr lang="en-US" altLang="zh-CN" sz="1800" b="1" dirty="0">
              <a:solidFill>
                <a:srgbClr val="FF0000"/>
              </a:solidFill>
            </a:endParaRPr>
          </a:p>
          <a:p>
            <a:pPr marL="850265" lvl="1" indent="-457200" fontAlgn="auto">
              <a:spcAft>
                <a:spcPts val="0"/>
              </a:spcAft>
              <a:buClr>
                <a:srgbClr val="C00000"/>
              </a:buClr>
              <a:buSzPct val="100000"/>
              <a:buFont typeface="+mj-ea"/>
              <a:buAutoNum type="circleNumDbPlain"/>
              <a:defRPr/>
            </a:pPr>
            <a:r>
              <a:rPr lang="zh-CN" altLang="en-US" sz="2000" dirty="0"/>
              <a:t>在Activity的布局文件中引用此Fragment，视为普通View，例如。</a:t>
            </a:r>
          </a:p>
        </p:txBody>
      </p:sp>
      <p:sp>
        <p:nvSpPr>
          <p:cNvPr id="20483" name="标题 2"/>
          <p:cNvSpPr>
            <a:spLocks noGrp="1"/>
          </p:cNvSpPr>
          <p:nvPr>
            <p:ph type="title"/>
          </p:nvPr>
        </p:nvSpPr>
        <p:spPr/>
        <p:txBody>
          <a:bodyPr/>
          <a:lstStyle/>
          <a:p>
            <a:r>
              <a:rPr lang="en-US" altLang="zh-CN" dirty="0"/>
              <a:t>1. </a:t>
            </a:r>
            <a:r>
              <a:rPr lang="zh-CN" altLang="en-US" dirty="0"/>
              <a:t>静态的使用Fragment</a:t>
            </a:r>
          </a:p>
        </p:txBody>
      </p:sp>
      <p:sp>
        <p:nvSpPr>
          <p:cNvPr id="3" name="矩形 2"/>
          <p:cNvSpPr/>
          <p:nvPr/>
        </p:nvSpPr>
        <p:spPr>
          <a:xfrm>
            <a:off x="909936" y="3284984"/>
            <a:ext cx="7776864" cy="1631216"/>
          </a:xfrm>
          <a:prstGeom prst="rect">
            <a:avLst/>
          </a:prstGeom>
          <a:solidFill>
            <a:schemeClr val="accent3">
              <a:lumMod val="40000"/>
              <a:lumOff val="60000"/>
            </a:schemeClr>
          </a:solidFill>
          <a:ln>
            <a:solidFill>
              <a:schemeClr val="accent1"/>
            </a:solidFill>
          </a:ln>
        </p:spPr>
        <p:txBody>
          <a:bodyPr wrap="square">
            <a:spAutoFit/>
          </a:bodyPr>
          <a:lstStyle/>
          <a:p>
            <a:pPr indent="-247015">
              <a:defRPr/>
            </a:pPr>
            <a:r>
              <a:rPr lang="zh-CN" altLang="en-US" sz="2000" dirty="0"/>
              <a:t>&lt;fragment</a:t>
            </a:r>
          </a:p>
          <a:p>
            <a:pPr indent="-247015">
              <a:defRPr/>
            </a:pPr>
            <a:r>
              <a:rPr lang="zh-CN" altLang="en-US" sz="2000" dirty="0"/>
              <a:t>     android:id="@+id/master_fragment_id"</a:t>
            </a:r>
          </a:p>
          <a:p>
            <a:pPr indent="-247015">
              <a:defRPr/>
            </a:pPr>
            <a:r>
              <a:rPr lang="zh-CN" altLang="en-US" sz="2000" dirty="0"/>
              <a:t>     android:</a:t>
            </a:r>
            <a:r>
              <a:rPr lang="zh-CN" altLang="en-US" sz="2000" b="1" dirty="0">
                <a:solidFill>
                  <a:srgbClr val="FF0000"/>
                </a:solidFill>
              </a:rPr>
              <a:t>name</a:t>
            </a:r>
            <a:r>
              <a:rPr lang="zh-CN" altLang="en-US" sz="2000" dirty="0"/>
              <a:t>="</a:t>
            </a:r>
            <a:r>
              <a:rPr lang="zh-CN" altLang="en-US" sz="2000" b="1" dirty="0"/>
              <a:t>cn.edu.</a:t>
            </a:r>
            <a:r>
              <a:rPr lang="en-US" altLang="zh-CN" sz="2000" b="1" dirty="0" err="1"/>
              <a:t>hunnu</a:t>
            </a:r>
            <a:r>
              <a:rPr lang="zh-CN" altLang="en-US" sz="2000" b="1" dirty="0"/>
              <a:t>.</a:t>
            </a:r>
            <a:r>
              <a:rPr lang="en-US" altLang="zh-CN" sz="2000" b="1" dirty="0"/>
              <a:t>fragment</a:t>
            </a:r>
            <a:r>
              <a:rPr lang="zh-CN" altLang="en-US" sz="2000" b="1" dirty="0"/>
              <a:t>demo.MasterFragment</a:t>
            </a:r>
            <a:r>
              <a:rPr lang="zh-CN" altLang="en-US" sz="2000" dirty="0"/>
              <a:t>"</a:t>
            </a:r>
          </a:p>
          <a:p>
            <a:pPr indent="-247015">
              <a:defRPr/>
            </a:pPr>
            <a:r>
              <a:rPr lang="zh-CN" altLang="en-US" sz="2000" dirty="0"/>
              <a:t>     android:layout_width="match_parent"</a:t>
            </a:r>
          </a:p>
          <a:p>
            <a:pPr indent="-247015">
              <a:defRPr/>
            </a:pPr>
            <a:r>
              <a:rPr lang="zh-CN" altLang="en-US" sz="2000" dirty="0"/>
              <a:t>     android:layout_height="wrap_content"/&gt;</a:t>
            </a:r>
          </a:p>
        </p:txBody>
      </p:sp>
      <p:sp>
        <p:nvSpPr>
          <p:cNvPr id="6" name="文本框 5">
            <a:extLst>
              <a:ext uri="{FF2B5EF4-FFF2-40B4-BE49-F238E27FC236}">
                <a16:creationId xmlns:a16="http://schemas.microsoft.com/office/drawing/2014/main" id="{ADDDF42A-4936-4C04-B86E-933D6D28BB00}"/>
              </a:ext>
            </a:extLst>
          </p:cNvPr>
          <p:cNvSpPr txBox="1"/>
          <p:nvPr/>
        </p:nvSpPr>
        <p:spPr>
          <a:xfrm>
            <a:off x="909937" y="5106227"/>
            <a:ext cx="7776863" cy="369332"/>
          </a:xfrm>
          <a:prstGeom prst="rect">
            <a:avLst/>
          </a:prstGeom>
          <a:noFill/>
          <a:ln>
            <a:solidFill>
              <a:schemeClr val="bg2"/>
            </a:solidFill>
          </a:ln>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其中 </a:t>
            </a:r>
            <a:r>
              <a:rPr lang="en-US" altLang="zh-CN" dirty="0" err="1">
                <a:latin typeface="微软雅黑" panose="020B0503020204020204" pitchFamily="34" charset="-122"/>
                <a:ea typeface="微软雅黑" panose="020B0503020204020204" pitchFamily="34" charset="-122"/>
              </a:rPr>
              <a:t>android:name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属性要指定 </a:t>
            </a:r>
            <a:r>
              <a:rPr lang="en-US" altLang="zh-CN" dirty="0">
                <a:latin typeface="微软雅黑" panose="020B0503020204020204" pitchFamily="34" charset="-122"/>
                <a:ea typeface="微软雅黑" panose="020B0503020204020204" pitchFamily="34" charset="-122"/>
              </a:rPr>
              <a:t>fragment </a:t>
            </a:r>
            <a:r>
              <a:rPr lang="zh-CN" altLang="en-US" dirty="0">
                <a:latin typeface="微软雅黑" panose="020B0503020204020204" pitchFamily="34" charset="-122"/>
                <a:ea typeface="微软雅黑" panose="020B0503020204020204" pitchFamily="34" charset="-122"/>
              </a:rPr>
              <a:t>对应的具体包名路径</a:t>
            </a:r>
          </a:p>
        </p:txBody>
      </p:sp>
    </p:spTree>
    <p:extLst>
      <p:ext uri="{BB962C8B-B14F-4D97-AF65-F5344CB8AC3E}">
        <p14:creationId xmlns:p14="http://schemas.microsoft.com/office/powerpoint/2010/main" val="324147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idx="1"/>
          </p:nvPr>
        </p:nvSpPr>
        <p:spPr>
          <a:xfrm>
            <a:off x="457200" y="1124744"/>
            <a:ext cx="8229600" cy="5170170"/>
          </a:xfrm>
        </p:spPr>
        <p:txBody>
          <a:bodyPr/>
          <a:lstStyle/>
          <a:p>
            <a:pPr marL="361950" indent="-361950">
              <a:buFont typeface="+mj-ea"/>
              <a:buAutoNum type="circleNumDbPlain"/>
            </a:pPr>
            <a:r>
              <a:rPr lang="zh-CN" altLang="en-US" sz="2000" dirty="0"/>
              <a:t>使用Fragment向导创建两个碎片：</a:t>
            </a:r>
            <a:endParaRPr lang="en-US" altLang="zh-CN" sz="2000" b="0" dirty="0"/>
          </a:p>
          <a:p>
            <a:pPr marL="627063" lvl="1" indent="-265113"/>
            <a:r>
              <a:rPr lang="zh-CN" altLang="en-US" sz="1800" b="1" dirty="0"/>
              <a:t>MasterFragment</a:t>
            </a:r>
            <a:r>
              <a:rPr lang="zh-CN" altLang="en-US" sz="1800" dirty="0"/>
              <a:t>：标题页碎片，</a:t>
            </a:r>
            <a:r>
              <a:rPr lang="zh-CN" altLang="en-US" sz="1600" dirty="0"/>
              <a:t>包含一个</a:t>
            </a:r>
            <a:r>
              <a:rPr lang="en-US" altLang="zh-CN" sz="1600" dirty="0"/>
              <a:t>Button</a:t>
            </a:r>
            <a:r>
              <a:rPr lang="zh-CN" altLang="en-US" sz="1600" dirty="0"/>
              <a:t>，用于触发动态切换碎片</a:t>
            </a:r>
            <a:endParaRPr lang="en-US" altLang="zh-CN" sz="1800" dirty="0"/>
          </a:p>
          <a:p>
            <a:pPr marL="627063" lvl="1" indent="-265113"/>
            <a:r>
              <a:rPr lang="zh-CN" altLang="en-US" sz="1800" b="1" dirty="0"/>
              <a:t>DetailFragment</a:t>
            </a:r>
            <a:r>
              <a:rPr lang="zh-CN" altLang="en-US" sz="1800" dirty="0"/>
              <a:t>：内容详情页碎片，</a:t>
            </a:r>
            <a:r>
              <a:rPr lang="zh-CN" altLang="en-US" sz="1600" dirty="0"/>
              <a:t>包含两个</a:t>
            </a:r>
            <a:r>
              <a:rPr lang="en-US" altLang="zh-CN" sz="1600" dirty="0" err="1"/>
              <a:t>TextView</a:t>
            </a:r>
            <a:r>
              <a:rPr lang="zh-CN" altLang="en-US" sz="1600" dirty="0"/>
              <a:t>，分别显示标题和内容</a:t>
            </a:r>
            <a:endParaRPr lang="en-US" altLang="zh-CN" dirty="0"/>
          </a:p>
          <a:p>
            <a:pPr marL="361950" indent="-361950">
              <a:buFont typeface="+mj-ea"/>
              <a:buAutoNum type="circleNumDbPlain"/>
            </a:pPr>
            <a:r>
              <a:rPr lang="zh-CN" altLang="en-US" sz="2000" dirty="0"/>
              <a:t>在Activity的布局文件中，引用这2个Fragment组成Activity的视图</a:t>
            </a:r>
            <a:endParaRPr lang="en-US" altLang="zh-CN" sz="2000" dirty="0"/>
          </a:p>
        </p:txBody>
      </p:sp>
      <p:sp>
        <p:nvSpPr>
          <p:cNvPr id="21507" name="标题 2"/>
          <p:cNvSpPr>
            <a:spLocks noGrp="1"/>
          </p:cNvSpPr>
          <p:nvPr>
            <p:ph type="title"/>
          </p:nvPr>
        </p:nvSpPr>
        <p:spPr/>
        <p:txBody>
          <a:bodyPr/>
          <a:lstStyle/>
          <a:p>
            <a:r>
              <a:rPr lang="zh-CN" altLang="en-US" dirty="0">
                <a:sym typeface="+mn-ea"/>
              </a:rPr>
              <a:t>静态的使用 Fragment 示例</a:t>
            </a:r>
            <a:endParaRPr lang="zh-CN" altLang="en-US" dirty="0"/>
          </a:p>
        </p:txBody>
      </p:sp>
      <p:pic>
        <p:nvPicPr>
          <p:cNvPr id="4" name="内容占位符 3">
            <a:extLst>
              <a:ext uri="{FF2B5EF4-FFF2-40B4-BE49-F238E27FC236}">
                <a16:creationId xmlns:a16="http://schemas.microsoft.com/office/drawing/2014/main" id="{9D6BF573-3D32-488F-848B-B02F39C7B3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2852936"/>
            <a:ext cx="4608513" cy="2592288"/>
          </a:xfrm>
          <a:prstGeom prst="rect">
            <a:avLst/>
          </a:prstGeom>
        </p:spPr>
      </p:pic>
    </p:spTree>
    <p:extLst>
      <p:ext uri="{BB962C8B-B14F-4D97-AF65-F5344CB8AC3E}">
        <p14:creationId xmlns:p14="http://schemas.microsoft.com/office/powerpoint/2010/main" val="12955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AD5491C-1EEA-4392-8DA5-FDBCD0B6FA56}"/>
              </a:ext>
            </a:extLst>
          </p:cNvPr>
          <p:cNvSpPr txBox="1"/>
          <p:nvPr/>
        </p:nvSpPr>
        <p:spPr>
          <a:xfrm>
            <a:off x="179512" y="116632"/>
            <a:ext cx="4572000" cy="400110"/>
          </a:xfrm>
          <a:prstGeom prst="rect">
            <a:avLst/>
          </a:prstGeom>
          <a:noFill/>
          <a:ln>
            <a:noFill/>
          </a:ln>
        </p:spPr>
        <p:txBody>
          <a:bodyPr wrap="square">
            <a:spAutoFit/>
          </a:bodyPr>
          <a:lstStyle/>
          <a:p>
            <a:r>
              <a:rPr lang="en-US" altLang="zh-CN" sz="2000" dirty="0"/>
              <a:t>Master</a:t>
            </a:r>
            <a:r>
              <a:rPr lang="zh-CN" altLang="en-US" sz="2000" dirty="0"/>
              <a:t>Fragment 碎片示例</a:t>
            </a:r>
          </a:p>
        </p:txBody>
      </p:sp>
      <p:sp>
        <p:nvSpPr>
          <p:cNvPr id="6" name="Rectangle 1">
            <a:extLst>
              <a:ext uri="{FF2B5EF4-FFF2-40B4-BE49-F238E27FC236}">
                <a16:creationId xmlns:a16="http://schemas.microsoft.com/office/drawing/2014/main" id="{3A837AA0-20D7-4085-96BE-DCC516369E04}"/>
              </a:ext>
            </a:extLst>
          </p:cNvPr>
          <p:cNvSpPr>
            <a:spLocks noChangeArrowheads="1"/>
          </p:cNvSpPr>
          <p:nvPr/>
        </p:nvSpPr>
        <p:spPr bwMode="auto">
          <a:xfrm>
            <a:off x="210970" y="497073"/>
            <a:ext cx="7169341" cy="3231654"/>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 version=</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"1.0" </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encoding=</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"utf-8"</a:t>
            </a:r>
            <a:r>
              <a:rPr kumimoji="0" lang="zh-CN" altLang="zh-CN" sz="1200" b="0" i="1"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200" b="0" i="1"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LinearLayout </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"http://schemas.android.com/apk/res/android"</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tools</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"http://schemas.android.com/tools"</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:orientation=</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"vertical"</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:background=</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"#aaffff"</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tools</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:context=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".MasterFragment"</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Button</a:t>
            </a:r>
            <a:b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:id=</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"@+id/button"</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"wrap_content"</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:layout_gravity=</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"center_horizontal"</a:t>
            </a:r>
            <a:b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2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:text=</a:t>
            </a:r>
            <a:r>
              <a:rPr kumimoji="0" lang="zh-CN" altLang="zh-CN" sz="12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"Button"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LinearLayout</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8855C5B-4399-4685-BBB3-3F41FB6C77B0}"/>
              </a:ext>
            </a:extLst>
          </p:cNvPr>
          <p:cNvSpPr>
            <a:spLocks noChangeArrowheads="1"/>
          </p:cNvSpPr>
          <p:nvPr/>
        </p:nvSpPr>
        <p:spPr bwMode="auto">
          <a:xfrm>
            <a:off x="179512" y="3860073"/>
            <a:ext cx="7169342" cy="28931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class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MasterFragment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extends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MasterFragment()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Required empty public constructor</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 onCreateView(LayoutInflater inflater, ViewGroup container,</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Bundle savedInstanceState)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Inflate the layout for this fragment</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inflater.inflate(R.layout.</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fragment_master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container,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false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E703D961-0BBF-4F21-AF55-E06F40D2C306}"/>
              </a:ext>
            </a:extLst>
          </p:cNvPr>
          <p:cNvSpPr txBox="1"/>
          <p:nvPr/>
        </p:nvSpPr>
        <p:spPr>
          <a:xfrm>
            <a:off x="6021469" y="1340768"/>
            <a:ext cx="2415341" cy="369332"/>
          </a:xfrm>
          <a:prstGeom prst="rect">
            <a:avLst/>
          </a:prstGeom>
          <a:solidFill>
            <a:schemeClr val="bg1"/>
          </a:solidFill>
          <a:ln>
            <a:solidFill>
              <a:schemeClr val="bg2"/>
            </a:solidFill>
          </a:ln>
        </p:spPr>
        <p:txBody>
          <a:bodyPr wrap="none" rtlCol="0">
            <a:spAutoFit/>
          </a:bodyPr>
          <a:lstStyle/>
          <a:p>
            <a:r>
              <a:rPr lang="en-US" altLang="zh-CN" dirty="0"/>
              <a:t>Fragment_master.xml</a:t>
            </a:r>
            <a:endParaRPr lang="zh-CN" altLang="en-US" dirty="0" err="1"/>
          </a:p>
        </p:txBody>
      </p:sp>
      <p:sp>
        <p:nvSpPr>
          <p:cNvPr id="10" name="文本框 9">
            <a:extLst>
              <a:ext uri="{FF2B5EF4-FFF2-40B4-BE49-F238E27FC236}">
                <a16:creationId xmlns:a16="http://schemas.microsoft.com/office/drawing/2014/main" id="{D2FDC486-C436-4719-B37D-4BCE48C45C10}"/>
              </a:ext>
            </a:extLst>
          </p:cNvPr>
          <p:cNvSpPr txBox="1"/>
          <p:nvPr/>
        </p:nvSpPr>
        <p:spPr>
          <a:xfrm>
            <a:off x="6048163" y="4368708"/>
            <a:ext cx="2664296" cy="369332"/>
          </a:xfrm>
          <a:prstGeom prst="rect">
            <a:avLst/>
          </a:prstGeom>
          <a:solidFill>
            <a:schemeClr val="bg1"/>
          </a:solidFill>
          <a:ln>
            <a:solidFill>
              <a:schemeClr val="bg2"/>
            </a:solidFill>
          </a:ln>
        </p:spPr>
        <p:txBody>
          <a:bodyPr wrap="square">
            <a:spAutoFit/>
          </a:bodyPr>
          <a:lstStyle/>
          <a:p>
            <a:r>
              <a:rPr lang="en-US" altLang="zh-CN" dirty="0"/>
              <a:t>Master</a:t>
            </a:r>
            <a:r>
              <a:rPr lang="zh-CN" altLang="en-US" dirty="0"/>
              <a:t>Fragment</a:t>
            </a:r>
            <a:r>
              <a:rPr lang="en-US" altLang="zh-CN" dirty="0"/>
              <a:t>.java</a:t>
            </a:r>
            <a:endParaRPr lang="zh-CN" altLang="en-US" dirty="0"/>
          </a:p>
        </p:txBody>
      </p:sp>
      <p:sp>
        <p:nvSpPr>
          <p:cNvPr id="11" name="矩形 10">
            <a:extLst>
              <a:ext uri="{FF2B5EF4-FFF2-40B4-BE49-F238E27FC236}">
                <a16:creationId xmlns:a16="http://schemas.microsoft.com/office/drawing/2014/main" id="{16CA0182-2625-46DE-9794-1BD9883BD65E}"/>
              </a:ext>
            </a:extLst>
          </p:cNvPr>
          <p:cNvSpPr/>
          <p:nvPr/>
        </p:nvSpPr>
        <p:spPr>
          <a:xfrm>
            <a:off x="1619672" y="6053187"/>
            <a:ext cx="5328592" cy="267631"/>
          </a:xfrm>
          <a:prstGeom prst="rect">
            <a:avLst/>
          </a:prstGeom>
          <a:noFill/>
          <a:ln w="1905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330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内容占位符 1"/>
          <p:cNvSpPr txBox="1">
            <a:spLocks/>
          </p:cNvSpPr>
          <p:nvPr/>
        </p:nvSpPr>
        <p:spPr bwMode="auto">
          <a:xfrm>
            <a:off x="432563" y="1017438"/>
            <a:ext cx="8579296" cy="5544616"/>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fontAlgn="base">
              <a:spcBef>
                <a:spcPct val="20000"/>
              </a:spcBef>
              <a:spcAft>
                <a:spcPct val="0"/>
              </a:spcAft>
              <a:buClr>
                <a:srgbClr val="C0CF3A"/>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C0CF3A"/>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029676"/>
              </a:buClr>
              <a:buSzPct val="65000"/>
              <a:buFont typeface="Wingdings 2"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fontAlgn="auto">
              <a:spcAft>
                <a:spcPts val="0"/>
              </a:spcAft>
              <a:buClr>
                <a:schemeClr val="accent3"/>
              </a:buClr>
              <a:buNone/>
              <a:defRPr/>
            </a:pPr>
            <a:r>
              <a:rPr lang="zh-CN" altLang="en-US" sz="2000" dirty="0"/>
              <a:t>&lt;?xml version="1.0" encoding="utf-8"?&gt;</a:t>
            </a:r>
          </a:p>
          <a:p>
            <a:pPr marL="0" indent="0" fontAlgn="auto">
              <a:spcAft>
                <a:spcPts val="0"/>
              </a:spcAft>
              <a:buClr>
                <a:schemeClr val="accent3"/>
              </a:buClr>
              <a:buNone/>
              <a:defRPr/>
            </a:pPr>
            <a:r>
              <a:rPr lang="zh-CN" altLang="en-US" sz="2000" dirty="0"/>
              <a:t>    </a:t>
            </a:r>
            <a:r>
              <a:rPr lang="en-US" altLang="zh-CN" sz="2000" dirty="0"/>
              <a:t>……</a:t>
            </a:r>
          </a:p>
          <a:p>
            <a:pPr marL="0" indent="0" fontAlgn="auto">
              <a:spcAft>
                <a:spcPts val="0"/>
              </a:spcAft>
              <a:buClr>
                <a:schemeClr val="accent3"/>
              </a:buClr>
              <a:buNone/>
              <a:defRPr/>
            </a:pPr>
            <a:r>
              <a:rPr lang="zh-CN" altLang="en-US" sz="2000" dirty="0"/>
              <a:t>&lt;fragment</a:t>
            </a:r>
          </a:p>
          <a:p>
            <a:pPr marL="0" indent="0" fontAlgn="auto">
              <a:spcAft>
                <a:spcPts val="0"/>
              </a:spcAft>
              <a:buClr>
                <a:schemeClr val="accent3"/>
              </a:buClr>
              <a:buNone/>
              <a:defRPr/>
            </a:pPr>
            <a:r>
              <a:rPr lang="zh-CN" altLang="en-US" sz="2000" dirty="0"/>
              <a:t>     android:id="@+id/master_fragment_id"</a:t>
            </a:r>
          </a:p>
          <a:p>
            <a:pPr marL="0" indent="0" fontAlgn="auto">
              <a:spcAft>
                <a:spcPts val="0"/>
              </a:spcAft>
              <a:buClr>
                <a:schemeClr val="accent3"/>
              </a:buClr>
              <a:buNone/>
              <a:defRPr/>
            </a:pPr>
            <a:r>
              <a:rPr lang="zh-CN" altLang="en-US" sz="2000" dirty="0"/>
              <a:t>     </a:t>
            </a:r>
            <a:r>
              <a:rPr lang="zh-CN" altLang="en-US" sz="2000" b="1" dirty="0">
                <a:solidFill>
                  <a:srgbClr val="FF0000"/>
                </a:solidFill>
              </a:rPr>
              <a:t>android:name</a:t>
            </a:r>
            <a:r>
              <a:rPr lang="zh-CN" altLang="en-US" sz="2000" dirty="0"/>
              <a:t>="</a:t>
            </a:r>
            <a:r>
              <a:rPr lang="zh-CN" altLang="en-US" sz="2000" b="1" dirty="0">
                <a:solidFill>
                  <a:schemeClr val="accent1">
                    <a:lumMod val="75000"/>
                  </a:schemeClr>
                </a:solidFill>
              </a:rPr>
              <a:t>cn.edu.</a:t>
            </a:r>
            <a:r>
              <a:rPr lang="en-US" altLang="zh-CN" sz="2000" b="1" dirty="0" err="1">
                <a:solidFill>
                  <a:schemeClr val="accent1">
                    <a:lumMod val="75000"/>
                  </a:schemeClr>
                </a:solidFill>
              </a:rPr>
              <a:t>hunnu</a:t>
            </a:r>
            <a:r>
              <a:rPr lang="zh-CN" altLang="en-US" sz="2000" b="1" dirty="0">
                <a:solidFill>
                  <a:schemeClr val="accent1">
                    <a:lumMod val="75000"/>
                  </a:schemeClr>
                </a:solidFill>
              </a:rPr>
              <a:t>.fragmentdemo.</a:t>
            </a:r>
            <a:r>
              <a:rPr lang="zh-CN" altLang="en-US" sz="2000" b="1" dirty="0">
                <a:solidFill>
                  <a:srgbClr val="0070C0"/>
                </a:solidFill>
              </a:rPr>
              <a:t>MasterFragment</a:t>
            </a:r>
            <a:r>
              <a:rPr lang="zh-CN" altLang="en-US" sz="2000" dirty="0"/>
              <a:t>"</a:t>
            </a:r>
          </a:p>
          <a:p>
            <a:pPr marL="0" indent="0" fontAlgn="auto">
              <a:spcAft>
                <a:spcPts val="0"/>
              </a:spcAft>
              <a:buClr>
                <a:schemeClr val="accent3"/>
              </a:buClr>
              <a:buNone/>
              <a:defRPr/>
            </a:pPr>
            <a:r>
              <a:rPr lang="zh-CN" altLang="en-US" sz="2000" dirty="0"/>
              <a:t>     android:layout_width="</a:t>
            </a:r>
            <a:r>
              <a:rPr lang="en-US" altLang="zh-CN" sz="2000" dirty="0"/>
              <a:t>0dp</a:t>
            </a:r>
            <a:r>
              <a:rPr lang="zh-CN" altLang="en-US" sz="2000" dirty="0"/>
              <a:t>"</a:t>
            </a:r>
          </a:p>
          <a:p>
            <a:pPr marL="0" indent="0" fontAlgn="auto">
              <a:spcAft>
                <a:spcPts val="0"/>
              </a:spcAft>
              <a:buClr>
                <a:schemeClr val="accent3"/>
              </a:buClr>
              <a:buNone/>
              <a:defRPr/>
            </a:pPr>
            <a:r>
              <a:rPr lang="zh-CN" altLang="en-US" sz="2000" dirty="0"/>
              <a:t>     android:layout_height="match_parent "</a:t>
            </a:r>
            <a:endParaRPr lang="en-US" altLang="zh-CN" sz="2000" dirty="0"/>
          </a:p>
          <a:p>
            <a:pPr marL="0" indent="0" fontAlgn="auto">
              <a:spcAft>
                <a:spcPts val="0"/>
              </a:spcAft>
              <a:buClr>
                <a:schemeClr val="accent3"/>
              </a:buClr>
              <a:buNone/>
              <a:defRPr/>
            </a:pPr>
            <a:r>
              <a:rPr lang="zh-CN" altLang="en-US" sz="2000" dirty="0"/>
              <a:t>     </a:t>
            </a:r>
            <a:r>
              <a:rPr lang="en-US" altLang="zh-CN" sz="2000" dirty="0" err="1"/>
              <a:t>android:</a:t>
            </a:r>
            <a:r>
              <a:rPr lang="en-US" altLang="zh-CN" sz="2000" b="1" dirty="0" err="1"/>
              <a:t>layout_weight</a:t>
            </a:r>
            <a:r>
              <a:rPr lang="zh-CN" altLang="en-US" sz="2000" dirty="0"/>
              <a:t>="</a:t>
            </a:r>
            <a:r>
              <a:rPr lang="en-US" altLang="zh-CN" sz="2000" dirty="0"/>
              <a:t>1</a:t>
            </a:r>
            <a:r>
              <a:rPr lang="zh-CN" altLang="en-US" sz="2000" dirty="0"/>
              <a:t>"/&gt;</a:t>
            </a:r>
          </a:p>
          <a:p>
            <a:pPr marL="0" indent="0" fontAlgn="auto">
              <a:spcAft>
                <a:spcPts val="0"/>
              </a:spcAft>
              <a:buClr>
                <a:schemeClr val="accent3"/>
              </a:buClr>
              <a:buNone/>
              <a:defRPr/>
            </a:pPr>
            <a:r>
              <a:rPr lang="zh-CN" altLang="en-US" sz="2000" dirty="0"/>
              <a:t>&lt;fragment</a:t>
            </a:r>
          </a:p>
          <a:p>
            <a:pPr marL="0" indent="0" fontAlgn="auto">
              <a:spcAft>
                <a:spcPts val="0"/>
              </a:spcAft>
              <a:buClr>
                <a:schemeClr val="accent3"/>
              </a:buClr>
              <a:buNone/>
              <a:defRPr/>
            </a:pPr>
            <a:r>
              <a:rPr lang="zh-CN" altLang="en-US" sz="2000" dirty="0"/>
              <a:t>    android:id="@+id/detail_fragment_id"</a:t>
            </a:r>
          </a:p>
          <a:p>
            <a:pPr marL="0" indent="0" fontAlgn="auto">
              <a:spcAft>
                <a:spcPts val="0"/>
              </a:spcAft>
              <a:buClr>
                <a:schemeClr val="accent3"/>
              </a:buClr>
              <a:buNone/>
              <a:defRPr/>
            </a:pPr>
            <a:r>
              <a:rPr lang="zh-CN" altLang="en-US" sz="2000" dirty="0"/>
              <a:t>    </a:t>
            </a:r>
            <a:r>
              <a:rPr lang="zh-CN" altLang="en-US" sz="2000" b="1" dirty="0">
                <a:solidFill>
                  <a:srgbClr val="FF0000"/>
                </a:solidFill>
              </a:rPr>
              <a:t>android:name</a:t>
            </a:r>
            <a:r>
              <a:rPr lang="zh-CN" altLang="en-US" sz="2000" dirty="0"/>
              <a:t>="</a:t>
            </a:r>
            <a:r>
              <a:rPr lang="zh-CN" altLang="en-US" sz="2000" b="1" dirty="0">
                <a:solidFill>
                  <a:schemeClr val="accent1">
                    <a:lumMod val="75000"/>
                  </a:schemeClr>
                </a:solidFill>
              </a:rPr>
              <a:t>cn.edu.</a:t>
            </a:r>
            <a:r>
              <a:rPr lang="en-US" altLang="zh-CN" sz="2000" b="1" dirty="0" err="1">
                <a:solidFill>
                  <a:schemeClr val="accent1">
                    <a:lumMod val="75000"/>
                  </a:schemeClr>
                </a:solidFill>
              </a:rPr>
              <a:t>hunnu</a:t>
            </a:r>
            <a:r>
              <a:rPr lang="zh-CN" altLang="en-US" sz="2000" b="1" dirty="0">
                <a:solidFill>
                  <a:schemeClr val="accent1">
                    <a:lumMod val="75000"/>
                  </a:schemeClr>
                </a:solidFill>
              </a:rPr>
              <a:t>.fragmentdemo.</a:t>
            </a:r>
            <a:r>
              <a:rPr lang="zh-CN" altLang="en-US" sz="2000" b="1" dirty="0">
                <a:solidFill>
                  <a:srgbClr val="0070C0"/>
                </a:solidFill>
              </a:rPr>
              <a:t>DetailFragment</a:t>
            </a:r>
            <a:r>
              <a:rPr lang="zh-CN" altLang="en-US" sz="2000" dirty="0"/>
              <a:t>"</a:t>
            </a:r>
          </a:p>
          <a:p>
            <a:pPr marL="0" indent="0" fontAlgn="auto">
              <a:spcAft>
                <a:spcPts val="0"/>
              </a:spcAft>
              <a:buClr>
                <a:schemeClr val="accent3"/>
              </a:buClr>
              <a:buNone/>
              <a:defRPr/>
            </a:pPr>
            <a:r>
              <a:rPr lang="zh-CN" altLang="en-US" sz="2000" dirty="0"/>
              <a:t>    android:layout_width="</a:t>
            </a:r>
            <a:r>
              <a:rPr lang="en-US" altLang="zh-CN" sz="2000" dirty="0"/>
              <a:t>0dp</a:t>
            </a:r>
            <a:r>
              <a:rPr lang="zh-CN" altLang="en-US" sz="2000" dirty="0"/>
              <a:t>"</a:t>
            </a:r>
          </a:p>
          <a:p>
            <a:pPr marL="0" indent="0" fontAlgn="auto">
              <a:spcAft>
                <a:spcPts val="0"/>
              </a:spcAft>
              <a:buClr>
                <a:schemeClr val="accent3"/>
              </a:buClr>
              <a:buNone/>
              <a:defRPr/>
            </a:pPr>
            <a:r>
              <a:rPr lang="zh-CN" altLang="en-US" sz="2000" dirty="0"/>
              <a:t>    android:layout_height="match_parent"</a:t>
            </a:r>
          </a:p>
          <a:p>
            <a:pPr marL="0" indent="0" fontAlgn="auto">
              <a:spcAft>
                <a:spcPts val="0"/>
              </a:spcAft>
              <a:buClr>
                <a:schemeClr val="accent3"/>
              </a:buClr>
              <a:buNone/>
              <a:defRPr/>
            </a:pPr>
            <a:r>
              <a:rPr lang="zh-CN" altLang="en-US" sz="2000" dirty="0"/>
              <a:t>    android:</a:t>
            </a:r>
            <a:r>
              <a:rPr lang="en-US" altLang="zh-CN" sz="2000" b="1" dirty="0" err="1"/>
              <a:t>layout_weight</a:t>
            </a:r>
            <a:r>
              <a:rPr lang="zh-CN" altLang="en-US" sz="2000" dirty="0"/>
              <a:t>="</a:t>
            </a:r>
            <a:r>
              <a:rPr lang="en-US" altLang="zh-CN" sz="2000" dirty="0"/>
              <a:t>3</a:t>
            </a:r>
            <a:r>
              <a:rPr lang="zh-CN" altLang="en-US" sz="2000" dirty="0"/>
              <a:t>"/&gt;</a:t>
            </a:r>
            <a:endParaRPr lang="en-US" altLang="zh-CN" sz="2000" dirty="0"/>
          </a:p>
          <a:p>
            <a:pPr marL="0" indent="0" fontAlgn="auto">
              <a:spcAft>
                <a:spcPts val="0"/>
              </a:spcAft>
              <a:buClr>
                <a:schemeClr val="accent3"/>
              </a:buClr>
              <a:buNone/>
              <a:defRPr/>
            </a:pPr>
            <a:r>
              <a:rPr lang="en-US" altLang="zh-CN" sz="2000" dirty="0"/>
              <a:t>&lt;/</a:t>
            </a:r>
            <a:r>
              <a:rPr lang="en-US" altLang="zh-CN" sz="2000" b="1" dirty="0" err="1"/>
              <a:t>LinearLayout</a:t>
            </a:r>
            <a:r>
              <a:rPr lang="en-US" altLang="zh-CN" sz="2000" dirty="0"/>
              <a:t>&gt;</a:t>
            </a:r>
            <a:endParaRPr lang="zh-CN" altLang="en-US" sz="2000" dirty="0"/>
          </a:p>
        </p:txBody>
      </p:sp>
      <p:sp>
        <p:nvSpPr>
          <p:cNvPr id="4" name="矩形 3">
            <a:extLst>
              <a:ext uri="{FF2B5EF4-FFF2-40B4-BE49-F238E27FC236}">
                <a16:creationId xmlns:a16="http://schemas.microsoft.com/office/drawing/2014/main" id="{C97BD178-B726-47D7-9AC2-FA47890CE985}"/>
              </a:ext>
            </a:extLst>
          </p:cNvPr>
          <p:cNvSpPr/>
          <p:nvPr/>
        </p:nvSpPr>
        <p:spPr>
          <a:xfrm>
            <a:off x="798108" y="2489361"/>
            <a:ext cx="7344816" cy="43204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0EFF9C2-0F29-48BE-ACB2-4CE34EC98E97}"/>
              </a:ext>
            </a:extLst>
          </p:cNvPr>
          <p:cNvSpPr/>
          <p:nvPr/>
        </p:nvSpPr>
        <p:spPr>
          <a:xfrm>
            <a:off x="755576" y="4653136"/>
            <a:ext cx="7344816" cy="43204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C54CB5D-2AB6-48CF-816F-FD4C7A8C28D2}"/>
              </a:ext>
            </a:extLst>
          </p:cNvPr>
          <p:cNvSpPr txBox="1"/>
          <p:nvPr/>
        </p:nvSpPr>
        <p:spPr>
          <a:xfrm>
            <a:off x="428237" y="272850"/>
            <a:ext cx="4572000" cy="400110"/>
          </a:xfrm>
          <a:prstGeom prst="rect">
            <a:avLst/>
          </a:prstGeom>
          <a:noFill/>
          <a:ln>
            <a:noFill/>
          </a:ln>
        </p:spPr>
        <p:txBody>
          <a:bodyPr wrap="square">
            <a:spAutoFit/>
          </a:bodyPr>
          <a:lstStyle/>
          <a:p>
            <a:r>
              <a:rPr lang="en-US" altLang="zh-CN" sz="2000" dirty="0"/>
              <a:t>activity_main.xml</a:t>
            </a:r>
            <a:endParaRPr lang="zh-CN" altLang="en-US" sz="2000" dirty="0"/>
          </a:p>
        </p:txBody>
      </p:sp>
      <p:sp>
        <p:nvSpPr>
          <p:cNvPr id="11" name="对话气泡: 圆角矩形 10">
            <a:extLst>
              <a:ext uri="{FF2B5EF4-FFF2-40B4-BE49-F238E27FC236}">
                <a16:creationId xmlns:a16="http://schemas.microsoft.com/office/drawing/2014/main" id="{59BF8F84-5175-414E-B0BC-687431910B73}"/>
              </a:ext>
            </a:extLst>
          </p:cNvPr>
          <p:cNvSpPr/>
          <p:nvPr/>
        </p:nvSpPr>
        <p:spPr>
          <a:xfrm>
            <a:off x="6300193" y="1556792"/>
            <a:ext cx="1842732" cy="760330"/>
          </a:xfrm>
          <a:prstGeom prst="wedgeRoundRectCallout">
            <a:avLst>
              <a:gd name="adj1" fmla="val -36941"/>
              <a:gd name="adj2" fmla="val 6742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引用MasterFragment碎片</a:t>
            </a:r>
          </a:p>
        </p:txBody>
      </p:sp>
      <p:sp>
        <p:nvSpPr>
          <p:cNvPr id="14" name="对话气泡: 圆角矩形 13">
            <a:extLst>
              <a:ext uri="{FF2B5EF4-FFF2-40B4-BE49-F238E27FC236}">
                <a16:creationId xmlns:a16="http://schemas.microsoft.com/office/drawing/2014/main" id="{4DEA79C7-D69B-4786-A83B-647E56279ADC}"/>
              </a:ext>
            </a:extLst>
          </p:cNvPr>
          <p:cNvSpPr/>
          <p:nvPr/>
        </p:nvSpPr>
        <p:spPr>
          <a:xfrm>
            <a:off x="6257660" y="3728699"/>
            <a:ext cx="1842732" cy="760330"/>
          </a:xfrm>
          <a:prstGeom prst="wedgeRoundRectCallout">
            <a:avLst>
              <a:gd name="adj1" fmla="val -36941"/>
              <a:gd name="adj2" fmla="val 6742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引用</a:t>
            </a:r>
            <a:r>
              <a:rPr lang="en-US" altLang="zh-CN" sz="1400" dirty="0">
                <a:latin typeface="微软雅黑" panose="020B0503020204020204" pitchFamily="34" charset="-122"/>
                <a:ea typeface="微软雅黑" panose="020B0503020204020204" pitchFamily="34" charset="-122"/>
              </a:rPr>
              <a:t>Detail</a:t>
            </a:r>
            <a:r>
              <a:rPr lang="zh-CN" altLang="en-US" sz="1400" dirty="0">
                <a:latin typeface="微软雅黑" panose="020B0503020204020204" pitchFamily="34" charset="-122"/>
                <a:ea typeface="微软雅黑" panose="020B0503020204020204" pitchFamily="34" charset="-122"/>
              </a:rPr>
              <a:t>Fragment碎片</a:t>
            </a:r>
          </a:p>
        </p:txBody>
      </p:sp>
    </p:spTree>
    <p:extLst>
      <p:ext uri="{BB962C8B-B14F-4D97-AF65-F5344CB8AC3E}">
        <p14:creationId xmlns:p14="http://schemas.microsoft.com/office/powerpoint/2010/main" val="10801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marL="273050" lvl="0" indent="-273050" fontAlgn="base">
              <a:lnSpc>
                <a:spcPct val="150000"/>
              </a:lnSpc>
              <a:spcAft>
                <a:spcPct val="0"/>
              </a:spcAft>
              <a:buClr>
                <a:srgbClr val="C0CF3A"/>
              </a:buClr>
              <a:buFont typeface="Wingdings" pitchFamily="2" charset="2"/>
              <a:buChar char="p"/>
            </a:pPr>
            <a:r>
              <a:rPr lang="zh-CN" altLang="en-US" sz="2400" dirty="0">
                <a:solidFill>
                  <a:srgbClr val="C00000"/>
                </a:solidFill>
              </a:rPr>
              <a:t>事务：</a:t>
            </a:r>
            <a:r>
              <a:rPr lang="zh-CN" altLang="en-US" sz="2400" dirty="0">
                <a:solidFill>
                  <a:prstClr val="black"/>
                </a:solidFill>
              </a:rPr>
              <a:t>原子性、不可拆分的操作。一个事务包含一个或多个操作命令，是逻辑管理的工作单元。</a:t>
            </a:r>
            <a:endParaRPr lang="en-US" altLang="zh-CN" sz="2400" dirty="0">
              <a:solidFill>
                <a:prstClr val="black"/>
              </a:solidFill>
            </a:endParaRPr>
          </a:p>
          <a:p>
            <a:pPr marL="628192" lvl="1" indent="-342900" fontAlgn="base">
              <a:lnSpc>
                <a:spcPct val="150000"/>
              </a:lnSpc>
              <a:spcAft>
                <a:spcPct val="0"/>
              </a:spcAft>
              <a:buClr>
                <a:schemeClr val="accent1">
                  <a:lumMod val="75000"/>
                </a:schemeClr>
              </a:buClr>
              <a:buFont typeface="Wingdings" panose="05000000000000000000"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rPr>
              <a:t>一个事务开始于第一次执行操作语句，结束于</a:t>
            </a:r>
            <a:r>
              <a:rPr lang="en-US" altLang="zh-CN" sz="2200" dirty="0">
                <a:solidFill>
                  <a:prstClr val="black"/>
                </a:solidFill>
                <a:latin typeface="微软雅黑" panose="020B0503020204020204" pitchFamily="34" charset="-122"/>
                <a:ea typeface="微软雅黑" panose="020B0503020204020204" pitchFamily="34" charset="-122"/>
              </a:rPr>
              <a:t>commit</a:t>
            </a:r>
            <a:r>
              <a:rPr lang="zh-CN" altLang="en-US" sz="2200" dirty="0">
                <a:solidFill>
                  <a:prstClr val="black"/>
                </a:solidFill>
                <a:latin typeface="微软雅黑" panose="020B0503020204020204" pitchFamily="34" charset="-122"/>
                <a:ea typeface="微软雅黑" panose="020B0503020204020204" pitchFamily="34" charset="-122"/>
              </a:rPr>
              <a:t>。通俗地将，就是把多个操作缓存起来，等调用</a:t>
            </a:r>
            <a:r>
              <a:rPr lang="en-US" altLang="zh-CN" sz="2200" dirty="0">
                <a:solidFill>
                  <a:prstClr val="black"/>
                </a:solidFill>
                <a:latin typeface="微软雅黑" panose="020B0503020204020204" pitchFamily="34" charset="-122"/>
                <a:ea typeface="微软雅黑" panose="020B0503020204020204" pitchFamily="34" charset="-122"/>
              </a:rPr>
              <a:t>commit</a:t>
            </a:r>
            <a:r>
              <a:rPr lang="zh-CN" altLang="en-US" sz="2200" dirty="0">
                <a:solidFill>
                  <a:prstClr val="black"/>
                </a:solidFill>
                <a:latin typeface="微软雅黑" panose="020B0503020204020204" pitchFamily="34" charset="-122"/>
                <a:ea typeface="微软雅黑" panose="020B0503020204020204" pitchFamily="34" charset="-122"/>
              </a:rPr>
              <a:t>的时候，统一批处理。</a:t>
            </a:r>
            <a:endParaRPr lang="en-US" altLang="zh-CN" sz="2200" dirty="0">
              <a:solidFill>
                <a:prstClr val="black"/>
              </a:solidFill>
              <a:latin typeface="微软雅黑" panose="020B0503020204020204" pitchFamily="34" charset="-122"/>
              <a:ea typeface="微软雅黑" panose="020B0503020204020204" pitchFamily="34" charset="-122"/>
            </a:endParaRPr>
          </a:p>
          <a:p>
            <a:pPr marL="273050" lvl="0" indent="-273050" fontAlgn="base">
              <a:lnSpc>
                <a:spcPct val="150000"/>
              </a:lnSpc>
              <a:spcAft>
                <a:spcPct val="0"/>
              </a:spcAft>
              <a:buClr>
                <a:srgbClr val="C0CF3A"/>
              </a:buClr>
              <a:buFont typeface="Wingdings" pitchFamily="2" charset="2"/>
              <a:buChar char="p"/>
            </a:pPr>
            <a:r>
              <a:rPr lang="zh-CN" altLang="en-US" sz="2400" dirty="0">
                <a:solidFill>
                  <a:srgbClr val="C00000"/>
                </a:solidFill>
              </a:rPr>
              <a:t>Fragment事务</a:t>
            </a:r>
            <a:r>
              <a:rPr lang="zh-CN" altLang="en-US" sz="2400" dirty="0">
                <a:solidFill>
                  <a:prstClr val="black"/>
                </a:solidFill>
              </a:rPr>
              <a:t>：对Fragment进行</a:t>
            </a:r>
            <a:r>
              <a:rPr lang="zh-CN" altLang="en-US" sz="2400" dirty="0">
                <a:solidFill>
                  <a:srgbClr val="FF0000"/>
                </a:solidFill>
              </a:rPr>
              <a:t>添加、移除、替换</a:t>
            </a:r>
            <a:r>
              <a:rPr lang="zh-CN" altLang="en-US" sz="2400" dirty="0">
                <a:solidFill>
                  <a:prstClr val="black"/>
                </a:solidFill>
              </a:rPr>
              <a:t>或执行其他动作，即提交给Activity的每一个变化。</a:t>
            </a:r>
          </a:p>
          <a:p>
            <a:pPr marL="273050" lvl="0" indent="-273050" fontAlgn="base">
              <a:lnSpc>
                <a:spcPct val="150000"/>
              </a:lnSpc>
              <a:spcAft>
                <a:spcPct val="0"/>
              </a:spcAft>
              <a:buClr>
                <a:srgbClr val="C0CF3A"/>
              </a:buClr>
              <a:buFont typeface="Wingdings" pitchFamily="2" charset="2"/>
              <a:buChar char="p"/>
            </a:pPr>
            <a:r>
              <a:rPr lang="zh-CN" altLang="en-US" sz="2400" dirty="0">
                <a:solidFill>
                  <a:prstClr val="black"/>
                </a:solidFill>
              </a:rPr>
              <a:t>Android提供了</a:t>
            </a:r>
            <a:r>
              <a:rPr lang="zh-CN" altLang="en-US" sz="2400" dirty="0">
                <a:solidFill>
                  <a:srgbClr val="FF0000"/>
                </a:solidFill>
                <a:latin typeface="Arial" pitchFamily="34" charset="0"/>
                <a:cs typeface="Arial" pitchFamily="34" charset="0"/>
              </a:rPr>
              <a:t>FragmentManage</a:t>
            </a:r>
            <a:r>
              <a:rPr lang="en-US" altLang="zh-CN" sz="2400" dirty="0">
                <a:solidFill>
                  <a:srgbClr val="FF0000"/>
                </a:solidFill>
                <a:latin typeface="Arial" pitchFamily="34" charset="0"/>
                <a:cs typeface="Arial" pitchFamily="34" charset="0"/>
              </a:rPr>
              <a:t>r</a:t>
            </a:r>
            <a:r>
              <a:rPr lang="zh-CN" altLang="en-US" sz="2400" dirty="0">
                <a:solidFill>
                  <a:prstClr val="black"/>
                </a:solidFill>
              </a:rPr>
              <a:t>类管理Fragment：</a:t>
            </a:r>
            <a:endParaRPr lang="en-US" altLang="zh-CN" sz="2400" dirty="0">
              <a:solidFill>
                <a:prstClr val="black"/>
              </a:solidFill>
            </a:endParaRPr>
          </a:p>
          <a:p>
            <a:pPr marL="639763" lvl="1" indent="-246063" fontAlgn="base">
              <a:lnSpc>
                <a:spcPct val="150000"/>
              </a:lnSpc>
              <a:spcAft>
                <a:spcPct val="0"/>
              </a:spcAft>
              <a:buClr>
                <a:srgbClr val="549E39"/>
              </a:buClr>
              <a:buFont typeface="Wingdings" pitchFamily="2" charset="2"/>
              <a:buChar char="Ø"/>
            </a:pPr>
            <a:r>
              <a:rPr lang="zh-CN" altLang="en-US" sz="2200" dirty="0">
                <a:solidFill>
                  <a:prstClr val="black"/>
                </a:solidFill>
                <a:latin typeface="Arial Unicode MS" pitchFamily="34" charset="-122"/>
                <a:ea typeface="微软雅黑" pitchFamily="34" charset="-122"/>
              </a:rPr>
              <a:t>在</a:t>
            </a:r>
            <a:r>
              <a:rPr lang="en-US" altLang="zh-CN" sz="2200" dirty="0">
                <a:solidFill>
                  <a:prstClr val="black"/>
                </a:solidFill>
                <a:latin typeface="Arial Unicode MS" pitchFamily="34" charset="-122"/>
                <a:ea typeface="微软雅黑" pitchFamily="34" charset="-122"/>
              </a:rPr>
              <a:t>Activity</a:t>
            </a:r>
            <a:r>
              <a:rPr lang="zh-CN" altLang="en-US" sz="2200" dirty="0">
                <a:solidFill>
                  <a:prstClr val="black"/>
                </a:solidFill>
                <a:latin typeface="Arial Unicode MS" pitchFamily="34" charset="-122"/>
                <a:ea typeface="微软雅黑" pitchFamily="34" charset="-122"/>
              </a:rPr>
              <a:t>运行过程中，通过</a:t>
            </a:r>
            <a:r>
              <a:rPr lang="en-US" altLang="zh-CN" sz="2200" dirty="0" err="1">
                <a:solidFill>
                  <a:prstClr val="black"/>
                </a:solidFill>
                <a:latin typeface="Arial Unicode MS" pitchFamily="34" charset="-122"/>
                <a:ea typeface="微软雅黑" pitchFamily="34" charset="-122"/>
              </a:rPr>
              <a:t>FragmentManager</a:t>
            </a:r>
            <a:r>
              <a:rPr lang="zh-CN" altLang="en-US" sz="2200" dirty="0">
                <a:solidFill>
                  <a:prstClr val="black"/>
                </a:solidFill>
                <a:latin typeface="Arial Unicode MS" pitchFamily="34" charset="-122"/>
                <a:ea typeface="微软雅黑" pitchFamily="34" charset="-122"/>
              </a:rPr>
              <a:t>开启事务，通过调用</a:t>
            </a:r>
            <a:r>
              <a:rPr lang="en-US" altLang="zh-CN" sz="2200" dirty="0">
                <a:solidFill>
                  <a:srgbClr val="000099"/>
                </a:solidFill>
                <a:latin typeface="Arial Unicode MS" pitchFamily="34" charset="-122"/>
                <a:ea typeface="微软雅黑" pitchFamily="34" charset="-122"/>
              </a:rPr>
              <a:t>add()</a:t>
            </a:r>
            <a:r>
              <a:rPr lang="zh-CN" altLang="en-US" sz="2200" dirty="0">
                <a:solidFill>
                  <a:srgbClr val="000099"/>
                </a:solidFill>
                <a:latin typeface="Arial Unicode MS" pitchFamily="34" charset="-122"/>
                <a:ea typeface="微软雅黑" pitchFamily="34" charset="-122"/>
              </a:rPr>
              <a:t>，</a:t>
            </a:r>
            <a:r>
              <a:rPr lang="en-US" altLang="zh-CN" sz="2200" dirty="0">
                <a:solidFill>
                  <a:srgbClr val="000099"/>
                </a:solidFill>
                <a:latin typeface="Arial Unicode MS" pitchFamily="34" charset="-122"/>
                <a:ea typeface="微软雅黑" pitchFamily="34" charset="-122"/>
              </a:rPr>
              <a:t>remove(), replace()</a:t>
            </a:r>
            <a:r>
              <a:rPr lang="zh-CN" altLang="en-US" sz="2200" dirty="0">
                <a:latin typeface="Arial Unicode MS" pitchFamily="34" charset="-122"/>
                <a:ea typeface="微软雅黑" pitchFamily="34" charset="-122"/>
              </a:rPr>
              <a:t>实现</a:t>
            </a:r>
            <a:r>
              <a:rPr lang="zh-CN" altLang="en-US" sz="2200" dirty="0">
                <a:solidFill>
                  <a:prstClr val="black"/>
                </a:solidFill>
                <a:latin typeface="Arial Unicode MS" pitchFamily="34" charset="-122"/>
                <a:ea typeface="微软雅黑" pitchFamily="34" charset="-122"/>
              </a:rPr>
              <a:t>动态添加、删除、替换</a:t>
            </a:r>
            <a:r>
              <a:rPr lang="en-US" altLang="zh-CN" sz="2200" dirty="0" err="1">
                <a:solidFill>
                  <a:prstClr val="black"/>
                </a:solidFill>
                <a:latin typeface="Arial Unicode MS" pitchFamily="34" charset="-122"/>
                <a:ea typeface="微软雅黑" pitchFamily="34" charset="-122"/>
              </a:rPr>
              <a:t>Fragement</a:t>
            </a:r>
            <a:r>
              <a:rPr lang="zh-CN" altLang="en-US" sz="2200" dirty="0">
                <a:solidFill>
                  <a:prstClr val="black"/>
                </a:solidFill>
                <a:latin typeface="Arial Unicode MS" pitchFamily="34" charset="-122"/>
                <a:ea typeface="微软雅黑" pitchFamily="34" charset="-122"/>
              </a:rPr>
              <a:t>。</a:t>
            </a:r>
            <a:endParaRPr lang="en-US" altLang="zh-CN" sz="2200" dirty="0">
              <a:solidFill>
                <a:prstClr val="black"/>
              </a:solidFill>
              <a:latin typeface="Arial Unicode MS" pitchFamily="34" charset="-122"/>
              <a:ea typeface="微软雅黑" pitchFamily="34" charset="-122"/>
            </a:endParaRPr>
          </a:p>
          <a:p>
            <a:pPr marL="639763" lvl="1" indent="-246063" fontAlgn="base">
              <a:lnSpc>
                <a:spcPct val="150000"/>
              </a:lnSpc>
              <a:spcAft>
                <a:spcPct val="0"/>
              </a:spcAft>
              <a:buClr>
                <a:srgbClr val="549E39"/>
              </a:buClr>
              <a:buFont typeface="Wingdings" pitchFamily="2" charset="2"/>
              <a:buChar char="Ø"/>
            </a:pPr>
            <a:r>
              <a:rPr lang="zh-CN" altLang="en-US" sz="2200" dirty="0">
                <a:solidFill>
                  <a:prstClr val="black"/>
                </a:solidFill>
                <a:latin typeface="Arial Unicode MS" pitchFamily="34" charset="-122"/>
                <a:ea typeface="微软雅黑" pitchFamily="34" charset="-122"/>
              </a:rPr>
              <a:t>同时也可以将此事务保存到 </a:t>
            </a:r>
            <a:r>
              <a:rPr lang="en-US" altLang="zh-CN" sz="2200" dirty="0">
                <a:solidFill>
                  <a:prstClr val="black"/>
                </a:solidFill>
                <a:latin typeface="Arial Unicode MS" pitchFamily="34" charset="-122"/>
                <a:ea typeface="微软雅黑" pitchFamily="34" charset="-122"/>
              </a:rPr>
              <a:t>Activity </a:t>
            </a:r>
            <a:r>
              <a:rPr lang="zh-CN" altLang="en-US" sz="2200" dirty="0">
                <a:solidFill>
                  <a:prstClr val="black"/>
                </a:solidFill>
                <a:latin typeface="Arial Unicode MS" pitchFamily="34" charset="-122"/>
                <a:ea typeface="微软雅黑" pitchFamily="34" charset="-122"/>
              </a:rPr>
              <a:t>管理的返回栈中，从而用户可以回退到 </a:t>
            </a:r>
            <a:r>
              <a:rPr lang="en-US" altLang="zh-CN" sz="2200" dirty="0">
                <a:solidFill>
                  <a:prstClr val="black"/>
                </a:solidFill>
                <a:latin typeface="Arial Unicode MS" pitchFamily="34" charset="-122"/>
                <a:ea typeface="微软雅黑" pitchFamily="34" charset="-122"/>
              </a:rPr>
              <a:t>fragment </a:t>
            </a:r>
            <a:r>
              <a:rPr lang="zh-CN" altLang="en-US" sz="2200" dirty="0">
                <a:solidFill>
                  <a:prstClr val="black"/>
                </a:solidFill>
                <a:latin typeface="Arial Unicode MS" pitchFamily="34" charset="-122"/>
                <a:ea typeface="微软雅黑" pitchFamily="34" charset="-122"/>
              </a:rPr>
              <a:t>改变之前的状态（类似于 </a:t>
            </a:r>
            <a:r>
              <a:rPr lang="en-US" altLang="zh-CN" sz="2200" dirty="0">
                <a:solidFill>
                  <a:prstClr val="black"/>
                </a:solidFill>
                <a:latin typeface="Arial Unicode MS" pitchFamily="34" charset="-122"/>
                <a:ea typeface="微软雅黑" pitchFamily="34" charset="-122"/>
              </a:rPr>
              <a:t>activity </a:t>
            </a:r>
            <a:r>
              <a:rPr lang="zh-CN" altLang="en-US" sz="2200" dirty="0">
                <a:solidFill>
                  <a:prstClr val="black"/>
                </a:solidFill>
                <a:latin typeface="Arial Unicode MS" pitchFamily="34" charset="-122"/>
                <a:ea typeface="微软雅黑" pitchFamily="34" charset="-122"/>
              </a:rPr>
              <a:t>回退到上一个页面）。</a:t>
            </a:r>
            <a:endParaRPr lang="en-US" altLang="zh-CN" sz="2200" dirty="0">
              <a:solidFill>
                <a:prstClr val="black"/>
              </a:solidFill>
              <a:latin typeface="Arial Unicode MS" pitchFamily="34" charset="-122"/>
              <a:ea typeface="微软雅黑" pitchFamily="34" charset="-122"/>
            </a:endParaRPr>
          </a:p>
        </p:txBody>
      </p:sp>
      <p:sp>
        <p:nvSpPr>
          <p:cNvPr id="3" name="标题 2"/>
          <p:cNvSpPr>
            <a:spLocks noGrp="1"/>
          </p:cNvSpPr>
          <p:nvPr>
            <p:ph type="title"/>
          </p:nvPr>
        </p:nvSpPr>
        <p:spPr/>
        <p:txBody>
          <a:bodyPr/>
          <a:lstStyle/>
          <a:p>
            <a:r>
              <a:rPr lang="en-US" altLang="zh-CN" dirty="0"/>
              <a:t>2.</a:t>
            </a:r>
            <a:r>
              <a:rPr lang="zh-CN" altLang="en-US" dirty="0"/>
              <a:t>动态的使用Fragment</a:t>
            </a:r>
          </a:p>
        </p:txBody>
      </p:sp>
    </p:spTree>
    <p:extLst>
      <p:ext uri="{BB962C8B-B14F-4D97-AF65-F5344CB8AC3E}">
        <p14:creationId xmlns:p14="http://schemas.microsoft.com/office/powerpoint/2010/main" val="22421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a:spLocks noGrp="1"/>
          </p:cNvSpPr>
          <p:nvPr>
            <p:ph idx="1"/>
          </p:nvPr>
        </p:nvSpPr>
        <p:spPr>
          <a:xfrm>
            <a:off x="457200" y="1154431"/>
            <a:ext cx="8229600" cy="4218785"/>
          </a:xfrm>
        </p:spPr>
        <p:txBody>
          <a:bodyPr>
            <a:normAutofit fontScale="92500"/>
          </a:bodyPr>
          <a:lstStyle/>
          <a:p>
            <a:pPr marL="266700" indent="-266700" fontAlgn="base">
              <a:lnSpc>
                <a:spcPct val="150000"/>
              </a:lnSpc>
              <a:spcAft>
                <a:spcPct val="0"/>
              </a:spcAft>
              <a:buClr>
                <a:srgbClr val="549E39"/>
              </a:buClr>
              <a:buSzPct val="85000"/>
              <a:defRPr/>
            </a:pPr>
            <a:r>
              <a:rPr kumimoji="0" lang="zh-CN" altLang="en-US" sz="2400" b="0" i="0" u="none" strike="noStrike" kern="1200" cap="none" spc="0" normalizeH="0" baseline="0" noProof="0" dirty="0">
                <a:ln>
                  <a:noFill/>
                </a:ln>
                <a:solidFill>
                  <a:prstClr val="black"/>
                </a:solidFill>
                <a:effectLst/>
                <a:uLnTx/>
                <a:uFillTx/>
                <a:latin typeface="Arial" pitchFamily="34" charset="0"/>
                <a:ea typeface="微软雅黑" pitchFamily="34" charset="-122"/>
                <a:cs typeface="+mn-cs"/>
              </a:rPr>
              <a:t>FragmentManage</a:t>
            </a:r>
            <a:r>
              <a:rPr kumimoji="0" lang="en-US" altLang="zh-CN" sz="2400" b="0" i="0" u="none" strike="noStrike" kern="1200" cap="none" spc="0" normalizeH="0" baseline="0" noProof="0" dirty="0">
                <a:ln>
                  <a:noFill/>
                </a:ln>
                <a:solidFill>
                  <a:prstClr val="black"/>
                </a:solidFill>
                <a:effectLst/>
                <a:uLnTx/>
                <a:uFillTx/>
                <a:latin typeface="Arial" pitchFamily="34" charset="0"/>
                <a:ea typeface="微软雅黑" pitchFamily="34" charset="-122"/>
                <a:cs typeface="+mn-cs"/>
              </a:rPr>
              <a:t>r</a:t>
            </a:r>
            <a:r>
              <a:rPr kumimoji="0" lang="zh-CN" altLang="en-US" sz="2400" b="0" i="0" u="none" strike="noStrike" kern="1200" cap="none" spc="0" normalizeH="0" baseline="0" noProof="0" dirty="0">
                <a:ln>
                  <a:noFill/>
                </a:ln>
                <a:solidFill>
                  <a:prstClr val="black"/>
                </a:solidFill>
                <a:effectLst/>
                <a:uLnTx/>
                <a:uFillTx/>
                <a:latin typeface="Arial" pitchFamily="34" charset="0"/>
                <a:ea typeface="微软雅黑" pitchFamily="34" charset="-122"/>
                <a:cs typeface="+mn-cs"/>
              </a:rPr>
              <a:t>使用</a:t>
            </a:r>
            <a:r>
              <a:rPr kumimoji="0" lang="zh-CN" altLang="en-US" sz="2400" b="1" i="0" u="none" strike="noStrike" kern="1200" cap="none" spc="0" normalizeH="0" baseline="0" noProof="0" dirty="0">
                <a:ln>
                  <a:noFill/>
                </a:ln>
                <a:solidFill>
                  <a:srgbClr val="FF3399"/>
                </a:solidFill>
                <a:effectLst/>
                <a:uLnTx/>
                <a:uFillTx/>
                <a:latin typeface="Arial" pitchFamily="34" charset="0"/>
                <a:ea typeface="微软雅黑" pitchFamily="34" charset="-122"/>
                <a:cs typeface="+mn-cs"/>
              </a:rPr>
              <a:t>FragmentTransaction</a:t>
            </a:r>
            <a:r>
              <a:rPr kumimoji="0" lang="zh-CN" altLang="en-US" sz="2400" b="0" i="0" u="none" strike="noStrike" kern="1200" cap="none" spc="0" normalizeH="0" baseline="0" noProof="0" dirty="0">
                <a:ln>
                  <a:noFill/>
                </a:ln>
                <a:solidFill>
                  <a:prstClr val="black"/>
                </a:solidFill>
                <a:effectLst/>
                <a:uLnTx/>
                <a:uFillTx/>
                <a:latin typeface="Arial" pitchFamily="34" charset="0"/>
                <a:ea typeface="微软雅黑" pitchFamily="34" charset="-122"/>
                <a:cs typeface="+mn-cs"/>
              </a:rPr>
              <a:t>类来管理事务。</a:t>
            </a:r>
            <a:endParaRPr lang="en-US" altLang="zh-CN" dirty="0"/>
          </a:p>
          <a:p>
            <a:r>
              <a:rPr lang="zh-CN" altLang="en-US" sz="2200" dirty="0"/>
              <a:t>通过</a:t>
            </a:r>
            <a:r>
              <a:rPr lang="en-US" altLang="zh-CN" sz="2200" b="1" dirty="0">
                <a:solidFill>
                  <a:srgbClr val="000099"/>
                </a:solidFill>
              </a:rPr>
              <a:t>tans</a:t>
            </a:r>
            <a:r>
              <a:rPr lang="en-US" altLang="zh-CN" sz="2200" dirty="0">
                <a:solidFill>
                  <a:srgbClr val="000099"/>
                </a:solidFill>
              </a:rPr>
              <a:t> </a:t>
            </a:r>
            <a:r>
              <a:rPr lang="en-US" altLang="zh-CN" sz="2200" dirty="0"/>
              <a:t>= </a:t>
            </a:r>
            <a:r>
              <a:rPr lang="zh-CN" altLang="en-US" sz="2200" dirty="0"/>
              <a:t>FragmentManager.beginTransaction() 开始一个事务。在事务中，可以对Fragment进行的操作以及对应的方法如下：</a:t>
            </a:r>
          </a:p>
          <a:p>
            <a:pPr lvl="1">
              <a:buFont typeface="Wingdings" panose="05000000000000000000" pitchFamily="2" charset="2"/>
              <a:buChar char="Ø"/>
            </a:pPr>
            <a:r>
              <a:rPr lang="zh-CN" altLang="en-US" sz="2200" dirty="0"/>
              <a:t>添加：</a:t>
            </a:r>
            <a:r>
              <a:rPr lang="en-US" altLang="zh-CN" sz="2200" b="1" dirty="0">
                <a:solidFill>
                  <a:srgbClr val="000099"/>
                </a:solidFill>
              </a:rPr>
              <a:t>tans.</a:t>
            </a:r>
            <a:r>
              <a:rPr lang="zh-CN" altLang="en-US" sz="2200" dirty="0"/>
              <a:t>add()；</a:t>
            </a:r>
          </a:p>
          <a:p>
            <a:pPr lvl="1">
              <a:buFont typeface="Wingdings" panose="05000000000000000000" pitchFamily="2" charset="2"/>
              <a:buChar char="Ø"/>
            </a:pPr>
            <a:r>
              <a:rPr lang="zh-CN" altLang="en-US" sz="2200" dirty="0"/>
              <a:t>移除：</a:t>
            </a:r>
            <a:r>
              <a:rPr lang="en-US" altLang="zh-CN" sz="2200" b="1" dirty="0">
                <a:solidFill>
                  <a:srgbClr val="000099"/>
                </a:solidFill>
              </a:rPr>
              <a:t>tans.</a:t>
            </a:r>
            <a:r>
              <a:rPr lang="zh-CN" altLang="en-US" sz="2200" dirty="0"/>
              <a:t>remove()；</a:t>
            </a:r>
          </a:p>
          <a:p>
            <a:pPr lvl="1">
              <a:buFont typeface="Wingdings" panose="05000000000000000000" pitchFamily="2" charset="2"/>
              <a:buChar char="Ø"/>
            </a:pPr>
            <a:r>
              <a:rPr lang="zh-CN" altLang="en-US" sz="2200" dirty="0"/>
              <a:t>替换：</a:t>
            </a:r>
            <a:r>
              <a:rPr lang="en-US" altLang="zh-CN" sz="2200" b="1" dirty="0">
                <a:solidFill>
                  <a:srgbClr val="000099"/>
                </a:solidFill>
              </a:rPr>
              <a:t>tans.</a:t>
            </a:r>
            <a:r>
              <a:rPr lang="zh-CN" altLang="en-US" sz="2200" dirty="0"/>
              <a:t>replace()；</a:t>
            </a:r>
          </a:p>
          <a:p>
            <a:pPr lvl="1">
              <a:buFont typeface="Wingdings" panose="05000000000000000000" pitchFamily="2" charset="2"/>
              <a:buChar char="Ø"/>
            </a:pPr>
            <a:r>
              <a:rPr lang="zh-CN" altLang="en-US" sz="2200" dirty="0"/>
              <a:t>还有attach()、detach()、hide()、</a:t>
            </a:r>
            <a:r>
              <a:rPr lang="en-US" altLang="zh-CN" sz="2200" dirty="0"/>
              <a:t>show()</a:t>
            </a:r>
            <a:r>
              <a:rPr lang="zh-CN" altLang="en-US" sz="2200" dirty="0"/>
              <a:t>、addToBackStack()等方法</a:t>
            </a:r>
            <a:r>
              <a:rPr lang="zh-CN" altLang="en-US" dirty="0"/>
              <a:t>。</a:t>
            </a:r>
            <a:endParaRPr lang="en-US" altLang="zh-CN" dirty="0"/>
          </a:p>
          <a:p>
            <a:r>
              <a:rPr lang="zh-CN" altLang="en-US" sz="2400" dirty="0"/>
              <a:t>最后用</a:t>
            </a:r>
            <a:r>
              <a:rPr lang="en-US" altLang="zh-CN" sz="2400" b="1" dirty="0" err="1">
                <a:solidFill>
                  <a:srgbClr val="000099"/>
                </a:solidFill>
              </a:rPr>
              <a:t>tans.</a:t>
            </a:r>
            <a:r>
              <a:rPr lang="en-US" altLang="zh-CN" sz="2400" dirty="0" err="1"/>
              <a:t>commit</a:t>
            </a:r>
            <a:r>
              <a:rPr lang="en-US" altLang="zh-CN" sz="2400" dirty="0"/>
              <a:t>()</a:t>
            </a:r>
            <a:r>
              <a:rPr lang="zh-CN" altLang="en-US" sz="2400" dirty="0"/>
              <a:t>提交事务，执行事务。</a:t>
            </a:r>
            <a:endParaRPr lang="en-US" altLang="zh-CN" sz="2400" dirty="0"/>
          </a:p>
          <a:p>
            <a:pPr marL="0" indent="0">
              <a:buNone/>
            </a:pPr>
            <a:endParaRPr lang="en-US" altLang="zh-CN" dirty="0"/>
          </a:p>
          <a:p>
            <a:r>
              <a:rPr lang="zh-CN" altLang="en-US" sz="2400" dirty="0"/>
              <a:t>注意：</a:t>
            </a:r>
            <a:r>
              <a:rPr lang="en-US" altLang="zh-CN" sz="2400" dirty="0"/>
              <a:t>Fragment</a:t>
            </a:r>
            <a:r>
              <a:rPr lang="zh-CN" altLang="en-US" sz="2400" dirty="0"/>
              <a:t>以</a:t>
            </a:r>
            <a:r>
              <a:rPr lang="en-US" altLang="zh-CN" sz="2400" dirty="0"/>
              <a:t>ID</a:t>
            </a:r>
            <a:r>
              <a:rPr lang="zh-CN" altLang="en-US" sz="2400" dirty="0"/>
              <a:t>或者</a:t>
            </a:r>
            <a:r>
              <a:rPr lang="en-US" altLang="zh-CN" sz="2400" dirty="0"/>
              <a:t>Tag</a:t>
            </a:r>
            <a:r>
              <a:rPr lang="zh-CN" altLang="en-US" sz="2400" dirty="0"/>
              <a:t>作为唯一标识。</a:t>
            </a:r>
          </a:p>
        </p:txBody>
      </p:sp>
      <p:sp>
        <p:nvSpPr>
          <p:cNvPr id="30723" name="标题 2"/>
          <p:cNvSpPr>
            <a:spLocks noGrp="1"/>
          </p:cNvSpPr>
          <p:nvPr>
            <p:ph type="title"/>
          </p:nvPr>
        </p:nvSpPr>
        <p:spPr/>
        <p:txBody>
          <a:bodyPr/>
          <a:lstStyle/>
          <a:p>
            <a:r>
              <a:rPr lang="en-US" altLang="zh-CN" dirty="0"/>
              <a:t>Fragment</a:t>
            </a:r>
            <a:r>
              <a:rPr lang="zh-CN" altLang="en-US" dirty="0"/>
              <a:t>事务</a:t>
            </a:r>
          </a:p>
        </p:txBody>
      </p:sp>
    </p:spTree>
    <p:extLst>
      <p:ext uri="{BB962C8B-B14F-4D97-AF65-F5344CB8AC3E}">
        <p14:creationId xmlns:p14="http://schemas.microsoft.com/office/powerpoint/2010/main" val="22493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fade">
                                      <p:cBhvr>
                                        <p:cTn id="7" dur="500"/>
                                        <p:tgtEl>
                                          <p:spTgt spid="30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22">
                                            <p:txEl>
                                              <p:pRg st="1" end="1"/>
                                            </p:txEl>
                                          </p:spTgt>
                                        </p:tgtEl>
                                        <p:attrNameLst>
                                          <p:attrName>style.visibility</p:attrName>
                                        </p:attrNameLst>
                                      </p:cBhvr>
                                      <p:to>
                                        <p:strVal val="visible"/>
                                      </p:to>
                                    </p:set>
                                    <p:animEffect transition="in" filter="fade">
                                      <p:cBhvr>
                                        <p:cTn id="12" dur="500"/>
                                        <p:tgtEl>
                                          <p:spTgt spid="3072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animEffect transition="in" filter="fade">
                                      <p:cBhvr>
                                        <p:cTn id="15" dur="500"/>
                                        <p:tgtEl>
                                          <p:spTgt spid="3072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22">
                                            <p:txEl>
                                              <p:pRg st="3" end="3"/>
                                            </p:txEl>
                                          </p:spTgt>
                                        </p:tgtEl>
                                        <p:attrNameLst>
                                          <p:attrName>style.visibility</p:attrName>
                                        </p:attrNameLst>
                                      </p:cBhvr>
                                      <p:to>
                                        <p:strVal val="visible"/>
                                      </p:to>
                                    </p:set>
                                    <p:animEffect transition="in" filter="fade">
                                      <p:cBhvr>
                                        <p:cTn id="18" dur="500"/>
                                        <p:tgtEl>
                                          <p:spTgt spid="3072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animEffect transition="in" filter="fade">
                                      <p:cBhvr>
                                        <p:cTn id="21" dur="500"/>
                                        <p:tgtEl>
                                          <p:spTgt spid="3072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22">
                                            <p:txEl>
                                              <p:pRg st="5" end="5"/>
                                            </p:txEl>
                                          </p:spTgt>
                                        </p:tgtEl>
                                        <p:attrNameLst>
                                          <p:attrName>style.visibility</p:attrName>
                                        </p:attrNameLst>
                                      </p:cBhvr>
                                      <p:to>
                                        <p:strVal val="visible"/>
                                      </p:to>
                                    </p:set>
                                    <p:animEffect transition="in" filter="fade">
                                      <p:cBhvr>
                                        <p:cTn id="24" dur="500"/>
                                        <p:tgtEl>
                                          <p:spTgt spid="3072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22">
                                            <p:txEl>
                                              <p:pRg st="6" end="6"/>
                                            </p:txEl>
                                          </p:spTgt>
                                        </p:tgtEl>
                                        <p:attrNameLst>
                                          <p:attrName>style.visibility</p:attrName>
                                        </p:attrNameLst>
                                      </p:cBhvr>
                                      <p:to>
                                        <p:strVal val="visible"/>
                                      </p:to>
                                    </p:set>
                                    <p:animEffect transition="in" filter="fade">
                                      <p:cBhvr>
                                        <p:cTn id="29" dur="500"/>
                                        <p:tgtEl>
                                          <p:spTgt spid="3072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22">
                                            <p:txEl>
                                              <p:pRg st="8" end="8"/>
                                            </p:txEl>
                                          </p:spTgt>
                                        </p:tgtEl>
                                        <p:attrNameLst>
                                          <p:attrName>style.visibility</p:attrName>
                                        </p:attrNameLst>
                                      </p:cBhvr>
                                      <p:to>
                                        <p:strVal val="visible"/>
                                      </p:to>
                                    </p:set>
                                    <p:animEffect transition="in" filter="fade">
                                      <p:cBhvr>
                                        <p:cTn id="34" dur="500"/>
                                        <p:tgtEl>
                                          <p:spTgt spid="307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D71D7E-A2C6-46FA-BF95-8B535CBAD356}"/>
              </a:ext>
            </a:extLst>
          </p:cNvPr>
          <p:cNvSpPr/>
          <p:nvPr/>
        </p:nvSpPr>
        <p:spPr>
          <a:xfrm>
            <a:off x="539552" y="1930646"/>
            <a:ext cx="8229600" cy="2769989"/>
          </a:xfrm>
          <a:prstGeom prst="rect">
            <a:avLst/>
          </a:prstGeom>
          <a:solidFill>
            <a:schemeClr val="accent5">
              <a:lumMod val="40000"/>
              <a:lumOff val="60000"/>
            </a:schemeClr>
          </a:solidFill>
          <a:ln>
            <a:solidFill>
              <a:schemeClr val="tx1"/>
            </a:solidFill>
          </a:ln>
        </p:spPr>
        <p:txBody>
          <a:bodyPr wrap="square">
            <a:spAutoFit/>
          </a:bodyPr>
          <a:lstStyle/>
          <a:p>
            <a:r>
              <a:rPr lang="en-US" altLang="zh-CN" sz="2000" dirty="0"/>
              <a:t>private void </a:t>
            </a:r>
            <a:r>
              <a:rPr lang="en-US" altLang="zh-CN" sz="2000" b="1" dirty="0" err="1">
                <a:solidFill>
                  <a:srgbClr val="000099"/>
                </a:solidFill>
              </a:rPr>
              <a:t>replaceFragment</a:t>
            </a:r>
            <a:r>
              <a:rPr lang="en-US" altLang="zh-CN" sz="2000" dirty="0"/>
              <a:t>(int </a:t>
            </a:r>
            <a:r>
              <a:rPr lang="en-US" altLang="zh-CN" sz="2000" dirty="0" err="1"/>
              <a:t>frameLayout</a:t>
            </a:r>
            <a:r>
              <a:rPr lang="en-US" altLang="zh-CN" sz="2000" dirty="0"/>
              <a:t>, Fragment fragment)</a:t>
            </a:r>
          </a:p>
          <a:p>
            <a:r>
              <a:rPr lang="en-US" altLang="zh-CN" sz="2000" dirty="0"/>
              <a:t>{</a:t>
            </a:r>
          </a:p>
          <a:p>
            <a:r>
              <a:rPr lang="en-US" altLang="zh-CN" sz="2000" b="1" dirty="0"/>
              <a:t>        </a:t>
            </a:r>
            <a:r>
              <a:rPr lang="en-US" altLang="zh-CN" sz="2000" b="1" dirty="0" err="1"/>
              <a:t>FragmentManager</a:t>
            </a:r>
            <a:r>
              <a:rPr lang="en-US" altLang="zh-CN" sz="2000" b="1" dirty="0"/>
              <a:t> </a:t>
            </a:r>
            <a:r>
              <a:rPr lang="en-US" altLang="zh-CN" sz="2000" b="1" dirty="0" err="1"/>
              <a:t>fm</a:t>
            </a:r>
            <a:r>
              <a:rPr lang="en-US" altLang="zh-CN" sz="2000" b="1" dirty="0"/>
              <a:t> = </a:t>
            </a:r>
            <a:r>
              <a:rPr lang="en-US" altLang="zh-CN" sz="2000" b="1" dirty="0" err="1"/>
              <a:t>getSupportFragmentManager</a:t>
            </a:r>
            <a:r>
              <a:rPr lang="en-US" altLang="zh-CN" sz="2000" b="1" dirty="0"/>
              <a:t>();</a:t>
            </a:r>
          </a:p>
          <a:p>
            <a:r>
              <a:rPr lang="en-US" altLang="zh-CN" sz="2000" b="1" dirty="0"/>
              <a:t>        </a:t>
            </a:r>
            <a:r>
              <a:rPr lang="en-US" altLang="zh-CN" sz="2000" b="1" dirty="0" err="1"/>
              <a:t>FragmentTransaction</a:t>
            </a:r>
            <a:r>
              <a:rPr lang="en-US" altLang="zh-CN" sz="2000" b="1" dirty="0"/>
              <a:t> trans = </a:t>
            </a:r>
            <a:r>
              <a:rPr lang="en-US" altLang="zh-CN" sz="2000" b="1" dirty="0" err="1"/>
              <a:t>fm.beginTransaction</a:t>
            </a:r>
            <a:r>
              <a:rPr lang="en-US" altLang="zh-CN" sz="2000" b="1" dirty="0"/>
              <a:t>();</a:t>
            </a:r>
          </a:p>
          <a:p>
            <a:r>
              <a:rPr lang="en-US" altLang="zh-CN" sz="1400" b="1" dirty="0"/>
              <a:t>           //</a:t>
            </a:r>
            <a:r>
              <a:rPr lang="zh-CN" altLang="en-US" sz="1400" b="1" dirty="0"/>
              <a:t>用新的 </a:t>
            </a:r>
            <a:r>
              <a:rPr lang="en-US" altLang="zh-CN" sz="1400" b="1" dirty="0"/>
              <a:t>fragment </a:t>
            </a:r>
            <a:r>
              <a:rPr lang="zh-CN" altLang="en-US" sz="1400" b="1" dirty="0"/>
              <a:t>替换原来</a:t>
            </a:r>
            <a:r>
              <a:rPr lang="en-US" altLang="zh-CN" sz="1400" b="1" dirty="0"/>
              <a:t>fragment </a:t>
            </a:r>
            <a:r>
              <a:rPr lang="zh-CN" altLang="en-US" sz="1400" b="1" dirty="0"/>
              <a:t>所在位置的布局，并且把此事务添加到返回栈中</a:t>
            </a:r>
            <a:endParaRPr lang="en-US" altLang="zh-CN" sz="1400" b="1" dirty="0"/>
          </a:p>
          <a:p>
            <a:r>
              <a:rPr lang="en-US" altLang="zh-CN" sz="2000" b="1" dirty="0"/>
              <a:t>       </a:t>
            </a:r>
            <a:r>
              <a:rPr lang="en-US" altLang="zh-CN" sz="2000" b="1" dirty="0">
                <a:solidFill>
                  <a:srgbClr val="FF0000"/>
                </a:solidFill>
              </a:rPr>
              <a:t> </a:t>
            </a:r>
            <a:r>
              <a:rPr lang="en-US" altLang="zh-CN" sz="2000" b="1" dirty="0" err="1">
                <a:solidFill>
                  <a:srgbClr val="FF0000"/>
                </a:solidFill>
              </a:rPr>
              <a:t>trans.replace</a:t>
            </a:r>
            <a:r>
              <a:rPr lang="en-US" altLang="zh-CN" sz="2000" b="1" dirty="0">
                <a:solidFill>
                  <a:srgbClr val="FF0000"/>
                </a:solidFill>
              </a:rPr>
              <a:t>(</a:t>
            </a:r>
            <a:r>
              <a:rPr lang="en-US" altLang="zh-CN" sz="2000" b="1" dirty="0" err="1">
                <a:solidFill>
                  <a:srgbClr val="FF0000"/>
                </a:solidFill>
              </a:rPr>
              <a:t>frameLayout</a:t>
            </a:r>
            <a:r>
              <a:rPr lang="en-US" altLang="zh-CN" sz="2000" b="1" dirty="0">
                <a:solidFill>
                  <a:srgbClr val="FF0000"/>
                </a:solidFill>
              </a:rPr>
              <a:t>, fragment);</a:t>
            </a:r>
          </a:p>
          <a:p>
            <a:r>
              <a:rPr lang="en-US" altLang="zh-CN" sz="2000" b="1" dirty="0"/>
              <a:t>        </a:t>
            </a:r>
            <a:r>
              <a:rPr lang="en-US" altLang="zh-CN" sz="2000" b="1" dirty="0" err="1"/>
              <a:t>trans.addToBackStack</a:t>
            </a:r>
            <a:r>
              <a:rPr lang="en-US" altLang="zh-CN" sz="2000" b="1" dirty="0"/>
              <a:t>(null);</a:t>
            </a:r>
          </a:p>
          <a:p>
            <a:r>
              <a:rPr lang="en-US" altLang="zh-CN" sz="2000" b="1" dirty="0"/>
              <a:t>        </a:t>
            </a:r>
            <a:r>
              <a:rPr lang="en-US" altLang="zh-CN" sz="2000" b="1" dirty="0" err="1"/>
              <a:t>trans.commit</a:t>
            </a:r>
            <a:r>
              <a:rPr lang="en-US" altLang="zh-CN" sz="2000" b="1" dirty="0"/>
              <a:t>();</a:t>
            </a:r>
          </a:p>
          <a:p>
            <a:r>
              <a:rPr lang="en-US" altLang="zh-CN" sz="2000" dirty="0"/>
              <a:t>}</a:t>
            </a:r>
            <a:endParaRPr lang="zh-CN" altLang="en-US" sz="2000" dirty="0"/>
          </a:p>
        </p:txBody>
      </p:sp>
      <p:sp>
        <p:nvSpPr>
          <p:cNvPr id="5" name="文本框 4">
            <a:extLst>
              <a:ext uri="{FF2B5EF4-FFF2-40B4-BE49-F238E27FC236}">
                <a16:creationId xmlns:a16="http://schemas.microsoft.com/office/drawing/2014/main" id="{7F9C4279-E630-47D4-98F7-49E77CB7E018}"/>
              </a:ext>
            </a:extLst>
          </p:cNvPr>
          <p:cNvSpPr txBox="1"/>
          <p:nvPr/>
        </p:nvSpPr>
        <p:spPr>
          <a:xfrm>
            <a:off x="467544" y="116632"/>
            <a:ext cx="4572000" cy="461665"/>
          </a:xfrm>
          <a:prstGeom prst="rect">
            <a:avLst/>
          </a:prstGeom>
          <a:noFill/>
          <a:ln>
            <a:no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Fragment </a:t>
            </a:r>
            <a:r>
              <a:rPr lang="zh-CN" altLang="en-US" sz="2400" dirty="0">
                <a:latin typeface="微软雅黑" panose="020B0503020204020204" pitchFamily="34" charset="-122"/>
                <a:ea typeface="微软雅黑" panose="020B0503020204020204" pitchFamily="34" charset="-122"/>
              </a:rPr>
              <a:t>事务示例</a:t>
            </a:r>
          </a:p>
        </p:txBody>
      </p:sp>
      <p:sp>
        <p:nvSpPr>
          <p:cNvPr id="7" name="文本框 6">
            <a:extLst>
              <a:ext uri="{FF2B5EF4-FFF2-40B4-BE49-F238E27FC236}">
                <a16:creationId xmlns:a16="http://schemas.microsoft.com/office/drawing/2014/main" id="{1129FCE3-88CE-40DD-BF86-EA30A7F1B2C8}"/>
              </a:ext>
            </a:extLst>
          </p:cNvPr>
          <p:cNvSpPr txBox="1"/>
          <p:nvPr/>
        </p:nvSpPr>
        <p:spPr>
          <a:xfrm>
            <a:off x="539552" y="764704"/>
            <a:ext cx="8229600" cy="961289"/>
          </a:xfrm>
          <a:prstGeom prst="rect">
            <a:avLst/>
          </a:prstGeom>
          <a:noFill/>
          <a:ln>
            <a:solidFill>
              <a:schemeClr val="bg2"/>
            </a:solidFill>
          </a:ln>
        </p:spPr>
        <p:txBody>
          <a:bodyPr wrap="square">
            <a:spAutoFit/>
          </a:bodyPr>
          <a:lstStyle/>
          <a:p>
            <a:pPr marL="174625" indent="-174625">
              <a:lnSpc>
                <a:spcPct val="150000"/>
              </a:lnSpc>
              <a:buFont typeface="Arial" panose="020B0604020202020204" pitchFamily="34" charset="0"/>
              <a:buChar char="•"/>
            </a:pPr>
            <a:r>
              <a:rPr lang="zh-CN" altLang="en-US" sz="2000" b="0" i="0" dirty="0">
                <a:effectLst/>
                <a:latin typeface="微软雅黑" panose="020B0503020204020204" pitchFamily="34" charset="-122"/>
                <a:ea typeface="微软雅黑" panose="020B0503020204020204" pitchFamily="34" charset="-122"/>
              </a:rPr>
              <a:t>下边的例子演示了如何替换一个 </a:t>
            </a:r>
            <a:r>
              <a:rPr lang="en-US" altLang="zh-CN" sz="2000" b="0" i="0" dirty="0">
                <a:effectLst/>
                <a:latin typeface="微软雅黑" panose="020B0503020204020204" pitchFamily="34" charset="-122"/>
                <a:ea typeface="微软雅黑" panose="020B0503020204020204" pitchFamily="34" charset="-122"/>
              </a:rPr>
              <a:t>fragment</a:t>
            </a:r>
            <a:r>
              <a:rPr lang="zh-CN" altLang="en-US" sz="2000" b="0" i="0" dirty="0">
                <a:effectLst/>
                <a:latin typeface="微软雅黑" panose="020B0503020204020204" pitchFamily="34" charset="-122"/>
                <a:ea typeface="微软雅黑" panose="020B0503020204020204" pitchFamily="34" charset="-122"/>
              </a:rPr>
              <a:t>，并把替换之前的状态保存到 </a:t>
            </a:r>
            <a:r>
              <a:rPr lang="en-US" altLang="zh-CN" sz="2000" b="0" i="0" dirty="0">
                <a:effectLst/>
                <a:latin typeface="微软雅黑" panose="020B0503020204020204" pitchFamily="34" charset="-122"/>
                <a:ea typeface="微软雅黑" panose="020B0503020204020204" pitchFamily="34" charset="-122"/>
              </a:rPr>
              <a:t>Activity </a:t>
            </a:r>
            <a:r>
              <a:rPr lang="zh-CN" altLang="en-US" sz="2000" b="0" i="0" dirty="0">
                <a:effectLst/>
                <a:latin typeface="微软雅黑" panose="020B0503020204020204" pitchFamily="34" charset="-122"/>
                <a:ea typeface="微软雅黑" panose="020B0503020204020204" pitchFamily="34" charset="-122"/>
              </a:rPr>
              <a:t>的返回栈中。</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8C042C8-73FE-4D46-AEA6-B5130C25C4BF}"/>
              </a:ext>
            </a:extLst>
          </p:cNvPr>
          <p:cNvSpPr txBox="1"/>
          <p:nvPr/>
        </p:nvSpPr>
        <p:spPr>
          <a:xfrm>
            <a:off x="539552" y="4869160"/>
            <a:ext cx="8229600" cy="1705403"/>
          </a:xfrm>
          <a:prstGeom prst="rect">
            <a:avLst/>
          </a:prstGeom>
          <a:noFill/>
          <a:ln>
            <a:solidFill>
              <a:schemeClr val="bg2"/>
            </a:solidFill>
          </a:ln>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如果在执行移除 </a:t>
            </a:r>
            <a:r>
              <a:rPr lang="en-US" altLang="zh-CN" dirty="0">
                <a:latin typeface="微软雅黑" panose="020B0503020204020204" pitchFamily="34" charset="-122"/>
                <a:ea typeface="微软雅黑" panose="020B0503020204020204" pitchFamily="34" charset="-122"/>
              </a:rPr>
              <a:t>fragment </a:t>
            </a:r>
            <a:r>
              <a:rPr lang="zh-CN" altLang="en-US" dirty="0">
                <a:latin typeface="微软雅黑" panose="020B0503020204020204" pitchFamily="34" charset="-122"/>
                <a:ea typeface="微软雅黑" panose="020B0503020204020204" pitchFamily="34" charset="-122"/>
              </a:rPr>
              <a:t>的事务时没有调用 </a:t>
            </a:r>
            <a:r>
              <a:rPr lang="en-US" altLang="zh-CN" dirty="0" err="1">
                <a:latin typeface="微软雅黑" panose="020B0503020204020204" pitchFamily="34" charset="-122"/>
                <a:ea typeface="微软雅黑" panose="020B0503020204020204" pitchFamily="34" charset="-122"/>
              </a:rPr>
              <a:t>addToBackStack</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，则事务提交时该 </a:t>
            </a:r>
            <a:r>
              <a:rPr lang="en-US" altLang="zh-CN" dirty="0">
                <a:latin typeface="微软雅黑" panose="020B0503020204020204" pitchFamily="34" charset="-122"/>
                <a:ea typeface="微软雅黑" panose="020B0503020204020204" pitchFamily="34" charset="-122"/>
              </a:rPr>
              <a:t>fragment </a:t>
            </a:r>
            <a:r>
              <a:rPr lang="zh-CN" altLang="en-US" dirty="0">
                <a:latin typeface="微软雅黑" panose="020B0503020204020204" pitchFamily="34" charset="-122"/>
                <a:ea typeface="微软雅黑" panose="020B0503020204020204" pitchFamily="34" charset="-122"/>
              </a:rPr>
              <a:t>会被销毁，用户将无法回退到该 </a:t>
            </a:r>
            <a:r>
              <a:rPr lang="en-US" altLang="zh-CN" dirty="0">
                <a:latin typeface="微软雅黑" panose="020B0503020204020204" pitchFamily="34" charset="-122"/>
                <a:ea typeface="微软雅黑" panose="020B0503020204020204" pitchFamily="34" charset="-122"/>
              </a:rPr>
              <a:t>fragment </a:t>
            </a:r>
            <a:r>
              <a:rPr lang="zh-CN" altLang="en-US" dirty="0">
                <a:latin typeface="微软雅黑" panose="020B0503020204020204" pitchFamily="34" charset="-122"/>
                <a:ea typeface="微软雅黑" panose="020B0503020204020204" pitchFamily="34" charset="-122"/>
              </a:rPr>
              <a:t>。 如果在移除</a:t>
            </a:r>
            <a:r>
              <a:rPr lang="en-US" altLang="zh-CN" dirty="0">
                <a:latin typeface="微软雅黑" panose="020B0503020204020204" pitchFamily="34" charset="-122"/>
                <a:ea typeface="微软雅黑" panose="020B0503020204020204" pitchFamily="34" charset="-122"/>
              </a:rPr>
              <a:t>fragment </a:t>
            </a:r>
            <a:r>
              <a:rPr lang="zh-CN" altLang="en-US" dirty="0">
                <a:latin typeface="微软雅黑" panose="020B0503020204020204" pitchFamily="34" charset="-122"/>
                <a:ea typeface="微软雅黑" panose="020B0503020204020204" pitchFamily="34" charset="-122"/>
              </a:rPr>
              <a:t>时调用了 </a:t>
            </a:r>
            <a:r>
              <a:rPr lang="en-US" altLang="zh-CN" dirty="0" err="1">
                <a:latin typeface="微软雅黑" panose="020B0503020204020204" pitchFamily="34" charset="-122"/>
                <a:ea typeface="微软雅黑" panose="020B0503020204020204" pitchFamily="34" charset="-122"/>
              </a:rPr>
              <a:t>addToBackStack</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，则该</a:t>
            </a:r>
            <a:r>
              <a:rPr lang="en-US" altLang="zh-CN" dirty="0">
                <a:latin typeface="微软雅黑" panose="020B0503020204020204" pitchFamily="34" charset="-122"/>
                <a:ea typeface="微软雅黑" panose="020B0503020204020204" pitchFamily="34" charset="-122"/>
              </a:rPr>
              <a:t>fragment</a:t>
            </a:r>
            <a:r>
              <a:rPr lang="zh-CN" altLang="en-US" dirty="0">
                <a:latin typeface="微软雅黑" panose="020B0503020204020204" pitchFamily="34" charset="-122"/>
                <a:ea typeface="微软雅黑" panose="020B0503020204020204" pitchFamily="34" charset="-122"/>
              </a:rPr>
              <a:t>会被停止（不会销毁），并在用户按返回键时将其恢复。</a:t>
            </a:r>
          </a:p>
        </p:txBody>
      </p:sp>
    </p:spTree>
    <p:extLst>
      <p:ext uri="{BB962C8B-B14F-4D97-AF65-F5344CB8AC3E}">
        <p14:creationId xmlns:p14="http://schemas.microsoft.com/office/powerpoint/2010/main" val="12782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项目导学</a:t>
            </a:r>
          </a:p>
        </p:txBody>
      </p:sp>
      <p:sp>
        <p:nvSpPr>
          <p:cNvPr id="6" name="文本框 5"/>
          <p:cNvSpPr txBox="1"/>
          <p:nvPr/>
        </p:nvSpPr>
        <p:spPr>
          <a:xfrm>
            <a:off x="5446439" y="1268760"/>
            <a:ext cx="3240360" cy="4077156"/>
          </a:xfrm>
          <a:prstGeom prst="rect">
            <a:avLst/>
          </a:prstGeom>
          <a:noFill/>
          <a:ln>
            <a:noFill/>
          </a:ln>
        </p:spPr>
        <p:txBody>
          <a:bodyPr wrap="square" lIns="71323" tIns="35662" rIns="71323" bIns="35662" rtlCol="0">
            <a:spAutoFit/>
          </a:bodyPr>
          <a:lstStyle/>
          <a:p>
            <a:pPr defTabSz="713232">
              <a:lnSpc>
                <a:spcPct val="150000"/>
              </a:lnSpc>
            </a:pPr>
            <a:r>
              <a:rPr lang="en-US" altLang="zh-CN" sz="2200" dirty="0">
                <a:solidFill>
                  <a:prstClr val="black"/>
                </a:solidFill>
              </a:rPr>
              <a:t>Fragment</a:t>
            </a:r>
            <a:r>
              <a:rPr lang="zh-CN" altLang="en-US" sz="2200" dirty="0">
                <a:solidFill>
                  <a:prstClr val="black"/>
                </a:solidFill>
              </a:rPr>
              <a:t>是</a:t>
            </a:r>
            <a:r>
              <a:rPr lang="en-US" altLang="zh-CN" sz="2200" dirty="0">
                <a:solidFill>
                  <a:prstClr val="black"/>
                </a:solidFill>
              </a:rPr>
              <a:t>Android</a:t>
            </a:r>
            <a:r>
              <a:rPr lang="zh-CN" altLang="en-US" sz="2200" dirty="0">
                <a:solidFill>
                  <a:prstClr val="black"/>
                </a:solidFill>
              </a:rPr>
              <a:t>布局利器，本章将综合使用</a:t>
            </a:r>
            <a:r>
              <a:rPr lang="en-US" altLang="zh-CN" sz="2200" dirty="0">
                <a:solidFill>
                  <a:prstClr val="black"/>
                </a:solidFill>
              </a:rPr>
              <a:t>Fragment</a:t>
            </a:r>
            <a:r>
              <a:rPr lang="zh-CN" altLang="en-US" sz="2200" dirty="0">
                <a:solidFill>
                  <a:prstClr val="black"/>
                </a:solidFill>
              </a:rPr>
              <a:t>、</a:t>
            </a:r>
            <a:r>
              <a:rPr lang="en-US" altLang="zh-CN" sz="2200" dirty="0" err="1">
                <a:solidFill>
                  <a:prstClr val="black"/>
                </a:solidFill>
              </a:rPr>
              <a:t>ViewPager</a:t>
            </a:r>
            <a:r>
              <a:rPr lang="zh-CN" altLang="en-US" sz="2200" dirty="0">
                <a:solidFill>
                  <a:prstClr val="black"/>
                </a:solidFill>
              </a:rPr>
              <a:t>、</a:t>
            </a:r>
            <a:r>
              <a:rPr lang="en-US" altLang="zh-CN" sz="2200" dirty="0" err="1">
                <a:solidFill>
                  <a:prstClr val="black"/>
                </a:solidFill>
              </a:rPr>
              <a:t>FrameLayout</a:t>
            </a:r>
            <a:r>
              <a:rPr lang="zh-CN" altLang="en-US" sz="2200" dirty="0">
                <a:solidFill>
                  <a:prstClr val="black"/>
                </a:solidFill>
              </a:rPr>
              <a:t>等制作</a:t>
            </a:r>
            <a:r>
              <a:rPr lang="en-US" altLang="zh-CN" sz="2200" dirty="0">
                <a:solidFill>
                  <a:prstClr val="black"/>
                </a:solidFill>
              </a:rPr>
              <a:t>APP</a:t>
            </a:r>
            <a:r>
              <a:rPr lang="zh-CN" altLang="en-US" sz="2200" dirty="0">
                <a:solidFill>
                  <a:prstClr val="black"/>
                </a:solidFill>
              </a:rPr>
              <a:t>的底部导航框架，如图</a:t>
            </a:r>
            <a:r>
              <a:rPr lang="en-US" altLang="zh-CN" sz="2200" dirty="0">
                <a:solidFill>
                  <a:prstClr val="black"/>
                </a:solidFill>
              </a:rPr>
              <a:t>5-1</a:t>
            </a:r>
            <a:r>
              <a:rPr lang="zh-CN" altLang="en-US" sz="2200" dirty="0">
                <a:solidFill>
                  <a:prstClr val="black"/>
                </a:solidFill>
              </a:rPr>
              <a:t>所示，还可以实现一个包含任意数量的内导航的</a:t>
            </a:r>
            <a:r>
              <a:rPr lang="en-US" altLang="zh-CN" sz="2200" dirty="0">
                <a:solidFill>
                  <a:prstClr val="black"/>
                </a:solidFill>
              </a:rPr>
              <a:t>APP</a:t>
            </a:r>
            <a:r>
              <a:rPr lang="zh-CN" altLang="en-US" sz="2200" dirty="0">
                <a:solidFill>
                  <a:prstClr val="black"/>
                </a:solidFill>
              </a:rPr>
              <a:t>框架，如图</a:t>
            </a:r>
            <a:r>
              <a:rPr lang="en-US" altLang="zh-CN" sz="2200" dirty="0">
                <a:solidFill>
                  <a:prstClr val="black"/>
                </a:solidFill>
              </a:rPr>
              <a:t>5-2</a:t>
            </a:r>
            <a:r>
              <a:rPr lang="zh-CN" altLang="en-US" sz="2200" dirty="0">
                <a:solidFill>
                  <a:prstClr val="black"/>
                </a:solidFill>
              </a:rPr>
              <a:t>所示。</a:t>
            </a:r>
          </a:p>
        </p:txBody>
      </p:sp>
      <p:sp>
        <p:nvSpPr>
          <p:cNvPr id="9" name="文本框 8">
            <a:extLst>
              <a:ext uri="{FF2B5EF4-FFF2-40B4-BE49-F238E27FC236}">
                <a16:creationId xmlns:a16="http://schemas.microsoft.com/office/drawing/2014/main" id="{DC1863E6-A810-4560-8F0B-C6CA33366160}"/>
              </a:ext>
            </a:extLst>
          </p:cNvPr>
          <p:cNvSpPr txBox="1"/>
          <p:nvPr/>
        </p:nvSpPr>
        <p:spPr>
          <a:xfrm>
            <a:off x="615851" y="5516536"/>
            <a:ext cx="1935270" cy="307777"/>
          </a:xfrm>
          <a:prstGeom prst="rect">
            <a:avLst/>
          </a:prstGeom>
          <a:noFill/>
          <a:ln>
            <a:noFill/>
          </a:ln>
        </p:spPr>
        <p:txBody>
          <a:bodyPr wrap="square">
            <a:spAutoFit/>
          </a:bodyPr>
          <a:lstStyle/>
          <a:p>
            <a:pPr algn="ctr"/>
            <a:r>
              <a:rPr lang="zh-CN" altLang="en-US" sz="1400" dirty="0">
                <a:solidFill>
                  <a:prstClr val="black"/>
                </a:solidFill>
              </a:rPr>
              <a:t>图</a:t>
            </a:r>
            <a:r>
              <a:rPr lang="en-US" altLang="zh-CN" sz="1400" dirty="0">
                <a:solidFill>
                  <a:prstClr val="black"/>
                </a:solidFill>
              </a:rPr>
              <a:t>5-1  </a:t>
            </a:r>
            <a:r>
              <a:rPr lang="zh-CN" altLang="en-US" sz="1400" dirty="0">
                <a:solidFill>
                  <a:prstClr val="black"/>
                </a:solidFill>
              </a:rPr>
              <a:t>带底部导航</a:t>
            </a:r>
            <a:r>
              <a:rPr lang="en-US" altLang="zh-CN" sz="1400" dirty="0">
                <a:solidFill>
                  <a:prstClr val="black"/>
                </a:solidFill>
              </a:rPr>
              <a:t>APP</a:t>
            </a:r>
            <a:endParaRPr lang="zh-CN" altLang="en-US" sz="1400" dirty="0"/>
          </a:p>
        </p:txBody>
      </p:sp>
      <p:sp>
        <p:nvSpPr>
          <p:cNvPr id="12" name="文本框 11">
            <a:extLst>
              <a:ext uri="{FF2B5EF4-FFF2-40B4-BE49-F238E27FC236}">
                <a16:creationId xmlns:a16="http://schemas.microsoft.com/office/drawing/2014/main" id="{AA9D5D05-6804-45B2-8EAE-7FDEA950BC5F}"/>
              </a:ext>
            </a:extLst>
          </p:cNvPr>
          <p:cNvSpPr txBox="1"/>
          <p:nvPr/>
        </p:nvSpPr>
        <p:spPr>
          <a:xfrm>
            <a:off x="2902076" y="5408814"/>
            <a:ext cx="2249348" cy="523220"/>
          </a:xfrm>
          <a:prstGeom prst="rect">
            <a:avLst/>
          </a:prstGeom>
          <a:noFill/>
          <a:ln>
            <a:noFill/>
          </a:ln>
        </p:spPr>
        <p:txBody>
          <a:bodyPr wrap="square">
            <a:spAutoFit/>
          </a:bodyPr>
          <a:lstStyle/>
          <a:p>
            <a:pPr algn="ctr"/>
            <a:r>
              <a:rPr lang="zh-CN" altLang="en-US" sz="1400" dirty="0">
                <a:solidFill>
                  <a:prstClr val="black"/>
                </a:solidFill>
              </a:rPr>
              <a:t>图</a:t>
            </a:r>
            <a:r>
              <a:rPr lang="en-US" altLang="zh-CN" sz="1400" dirty="0">
                <a:solidFill>
                  <a:prstClr val="black"/>
                </a:solidFill>
              </a:rPr>
              <a:t>5-2  </a:t>
            </a:r>
            <a:r>
              <a:rPr lang="zh-CN" altLang="en-US" sz="1400" dirty="0">
                <a:solidFill>
                  <a:prstClr val="black"/>
                </a:solidFill>
              </a:rPr>
              <a:t>带底部导航和内导航的</a:t>
            </a:r>
            <a:r>
              <a:rPr lang="en-US" altLang="zh-CN" sz="1400" dirty="0">
                <a:solidFill>
                  <a:prstClr val="black"/>
                </a:solidFill>
              </a:rPr>
              <a:t>APP</a:t>
            </a:r>
            <a:endParaRPr lang="zh-CN" altLang="en-US" sz="1400" dirty="0"/>
          </a:p>
        </p:txBody>
      </p:sp>
      <p:pic>
        <p:nvPicPr>
          <p:cNvPr id="16" name="底部导航内导">
            <a:hlinkClick r:id="" action="ppaction://media"/>
            <a:extLst>
              <a:ext uri="{FF2B5EF4-FFF2-40B4-BE49-F238E27FC236}">
                <a16:creationId xmlns:a16="http://schemas.microsoft.com/office/drawing/2014/main" id="{2E2D27BA-9B1C-4933-A235-6B99D7C49270}"/>
              </a:ext>
            </a:extLst>
          </p:cNvPr>
          <p:cNvPicPr>
            <a:picLocks noChangeAspect="1"/>
          </p:cNvPicPr>
          <p:nvPr>
            <a:videoFile r:link="rId2"/>
            <p:extLst>
              <p:ext uri="{DAA4B4D4-6D71-4841-9C94-3DE7FCFB9230}">
                <p14:media xmlns:p14="http://schemas.microsoft.com/office/powerpoint/2010/main" r:embed="rId1"/>
              </p:ext>
            </p:extLst>
          </p:nvPr>
        </p:nvPicPr>
        <p:blipFill>
          <a:blip r:embed="rId6" cstate="print"/>
          <a:stretch>
            <a:fillRect/>
          </a:stretch>
        </p:blipFill>
        <p:spPr>
          <a:xfrm>
            <a:off x="2959535" y="1340768"/>
            <a:ext cx="2227500" cy="3960000"/>
          </a:xfrm>
          <a:prstGeom prst="rect">
            <a:avLst/>
          </a:prstGeom>
          <a:ln>
            <a:solidFill>
              <a:schemeClr val="tx1"/>
            </a:solidFill>
          </a:ln>
        </p:spPr>
      </p:pic>
      <p:pic>
        <p:nvPicPr>
          <p:cNvPr id="18" name="屏幕录制 17">
            <a:hlinkClick r:id="" action="ppaction://media"/>
            <a:extLst>
              <a:ext uri="{FF2B5EF4-FFF2-40B4-BE49-F238E27FC236}">
                <a16:creationId xmlns:a16="http://schemas.microsoft.com/office/drawing/2014/main" id="{3C0057B9-AA93-4E25-A3DE-3CEB613ED7D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82624" y="1336901"/>
            <a:ext cx="2223954" cy="3960000"/>
          </a:xfrm>
          <a:prstGeom prst="rect">
            <a:avLst/>
          </a:prstGeom>
          <a:ln>
            <a:solidFill>
              <a:schemeClr val="tx1"/>
            </a:solidFill>
          </a:ln>
        </p:spPr>
      </p:pic>
    </p:spTree>
    <p:extLst>
      <p:ext uri="{BB962C8B-B14F-4D97-AF65-F5344CB8AC3E}">
        <p14:creationId xmlns:p14="http://schemas.microsoft.com/office/powerpoint/2010/main" val="46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500" fill="hold"/>
                                        <p:tgtEl>
                                          <p:spTgt spid="16"/>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891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6"/>
                                        </p:tgtEl>
                                      </p:cBhvr>
                                    </p:cmd>
                                  </p:childTnLst>
                                </p:cTn>
                              </p:par>
                            </p:childTnLst>
                          </p:cTn>
                        </p:par>
                      </p:childTnLst>
                    </p:cTn>
                  </p:par>
                </p:childTnLst>
              </p:cTn>
              <p:nextCondLst>
                <p:cond evt="onClick" delay="0">
                  <p:tgtEl>
                    <p:spTgt spid="16"/>
                  </p:tgtEl>
                </p:cond>
              </p:nextCondLst>
            </p:seq>
            <p:video>
              <p:cMediaNode vol="80000">
                <p:cTn id="22" fill="hold" display="0">
                  <p:stCondLst>
                    <p:cond delay="indefinite"/>
                  </p:stCondLst>
                </p:cTn>
                <p:tgtEl>
                  <p:spTgt spid="18"/>
                </p:tgtEl>
              </p:cMediaNode>
            </p:video>
            <p:seq concurrent="1" nextAc="seek">
              <p:cTn id="23" restart="whenNotActive" fill="hold" evtFilter="cancelBubble" nodeType="interactiveSeq">
                <p:stCondLst>
                  <p:cond evt="onClick" delay="0">
                    <p:tgtEl>
                      <p:spTgt spid="1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8"/>
                                        </p:tgtEl>
                                      </p:cBhvr>
                                    </p:cmd>
                                  </p:childTnLst>
                                </p:cTn>
                              </p:par>
                            </p:childTnLst>
                          </p:cTn>
                        </p:par>
                      </p:childTnLst>
                    </p:cTn>
                  </p:par>
                </p:childTnLst>
              </p:cTn>
              <p:nextCondLst>
                <p:cond evt="onClick" delay="0">
                  <p:tgtEl>
                    <p:spTgt spid="18"/>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屏幕录制 3">
            <a:hlinkClick r:id="" action="ppaction://media"/>
            <a:extLst>
              <a:ext uri="{FF2B5EF4-FFF2-40B4-BE49-F238E27FC236}">
                <a16:creationId xmlns:a16="http://schemas.microsoft.com/office/drawing/2014/main" id="{405A3C85-383B-4E6B-85A5-C4419D552F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1" y="1268760"/>
            <a:ext cx="8229600" cy="4762500"/>
          </a:xfrm>
        </p:spPr>
      </p:pic>
      <p:sp>
        <p:nvSpPr>
          <p:cNvPr id="3" name="标题 2">
            <a:extLst>
              <a:ext uri="{FF2B5EF4-FFF2-40B4-BE49-F238E27FC236}">
                <a16:creationId xmlns:a16="http://schemas.microsoft.com/office/drawing/2014/main" id="{06245CA3-AD41-4A21-9892-9877177C6109}"/>
              </a:ext>
            </a:extLst>
          </p:cNvPr>
          <p:cNvSpPr>
            <a:spLocks noGrp="1"/>
          </p:cNvSpPr>
          <p:nvPr>
            <p:ph type="title"/>
          </p:nvPr>
        </p:nvSpPr>
        <p:spPr/>
        <p:txBody>
          <a:bodyPr/>
          <a:lstStyle/>
          <a:p>
            <a:r>
              <a:rPr lang="zh-CN" altLang="en-US" dirty="0"/>
              <a:t>动态替换 </a:t>
            </a:r>
            <a:r>
              <a:rPr lang="en-US" altLang="zh-CN" dirty="0"/>
              <a:t>fragment </a:t>
            </a:r>
            <a:r>
              <a:rPr lang="zh-CN" altLang="en-US" dirty="0"/>
              <a:t>示例</a:t>
            </a:r>
          </a:p>
        </p:txBody>
      </p:sp>
    </p:spTree>
    <p:extLst>
      <p:ext uri="{BB962C8B-B14F-4D97-AF65-F5344CB8AC3E}">
        <p14:creationId xmlns:p14="http://schemas.microsoft.com/office/powerpoint/2010/main" val="34626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50000"/>
              </a:lnSpc>
            </a:pPr>
            <a:r>
              <a:rPr lang="zh-CN" altLang="en-US" sz="2200" dirty="0">
                <a:latin typeface="微软雅黑" panose="020B0503020204020204" pitchFamily="34" charset="-122"/>
                <a:ea typeface="微软雅黑" panose="020B0503020204020204" pitchFamily="34" charset="-122"/>
              </a:rPr>
              <a:t>将上一例中右侧的 </a:t>
            </a:r>
            <a:r>
              <a:rPr lang="en-US" altLang="zh-CN" sz="2200" dirty="0" err="1">
                <a:latin typeface="微软雅黑" panose="020B0503020204020204" pitchFamily="34" charset="-122"/>
                <a:ea typeface="微软雅黑" panose="020B0503020204020204" pitchFamily="34" charset="-122"/>
              </a:rPr>
              <a:t>DetailFragment</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替换为一新的 </a:t>
            </a:r>
            <a:r>
              <a:rPr lang="en-US" altLang="zh-CN" sz="2200" dirty="0">
                <a:latin typeface="微软雅黑" panose="020B0503020204020204" pitchFamily="34" charset="-122"/>
                <a:ea typeface="微软雅黑" panose="020B0503020204020204" pitchFamily="34" charset="-122"/>
              </a:rPr>
              <a:t>Fragment</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627063" lvl="1" indent="-342900">
              <a:lnSpc>
                <a:spcPct val="150000"/>
              </a:lnSpc>
              <a:buClr>
                <a:srgbClr val="C00000"/>
              </a:buClr>
              <a:buFont typeface="+mj-ea"/>
              <a:buAutoNum type="circleNumDbPlain"/>
            </a:pPr>
            <a:r>
              <a:rPr lang="zh-CN" altLang="en-US" sz="2000" b="1" dirty="0"/>
              <a:t>新建一个 </a:t>
            </a:r>
            <a:r>
              <a:rPr lang="en-US" altLang="zh-CN" sz="2000" b="1" dirty="0"/>
              <a:t>Fragment</a:t>
            </a:r>
            <a:r>
              <a:rPr lang="zh-CN" altLang="en-US" sz="2000" b="1" dirty="0"/>
              <a:t>，命名为 </a:t>
            </a:r>
            <a:r>
              <a:rPr lang="en-US" altLang="zh-CN" sz="2000" b="1" dirty="0" err="1"/>
              <a:t>AnotherFragment</a:t>
            </a:r>
            <a:r>
              <a:rPr lang="zh-CN" altLang="en-US" sz="2000" b="1" dirty="0"/>
              <a:t>。</a:t>
            </a:r>
            <a:endParaRPr lang="en-US" altLang="zh-CN" sz="2000" b="1" dirty="0"/>
          </a:p>
          <a:p>
            <a:pPr marL="719138" lvl="2" indent="-220663">
              <a:lnSpc>
                <a:spcPct val="150000"/>
              </a:lnSpc>
              <a:buClr>
                <a:srgbClr val="C00000"/>
              </a:buClr>
            </a:pPr>
            <a:r>
              <a:rPr lang="zh-CN" altLang="en-US" sz="1800" dirty="0"/>
              <a:t>布局包含一个 </a:t>
            </a:r>
            <a:r>
              <a:rPr lang="en-US" altLang="zh-CN" sz="1800" dirty="0" err="1"/>
              <a:t>TextView</a:t>
            </a:r>
            <a:r>
              <a:rPr lang="en-US" altLang="zh-CN" sz="1800" dirty="0"/>
              <a:t> </a:t>
            </a:r>
            <a:r>
              <a:rPr lang="zh-CN" altLang="en-US" sz="1800" dirty="0"/>
              <a:t>控件，显示适当的提示信息即可。</a:t>
            </a:r>
            <a:endParaRPr lang="en-US" altLang="zh-CN" sz="1800" dirty="0"/>
          </a:p>
          <a:p>
            <a:pPr marL="719138" lvl="2" indent="-220663">
              <a:lnSpc>
                <a:spcPct val="150000"/>
              </a:lnSpc>
              <a:buClr>
                <a:srgbClr val="C00000"/>
              </a:buClr>
            </a:pPr>
            <a:r>
              <a:rPr lang="en-US" altLang="zh-CN" sz="1800" dirty="0"/>
              <a:t>AnotherFragment.java </a:t>
            </a:r>
            <a:r>
              <a:rPr lang="zh-CN" altLang="en-US" sz="1800" dirty="0"/>
              <a:t>使用自动生成的代码即可。</a:t>
            </a:r>
            <a:endParaRPr lang="en-US" altLang="zh-CN" sz="1800" dirty="0"/>
          </a:p>
          <a:p>
            <a:pPr marL="627063" lvl="1" indent="-342900">
              <a:lnSpc>
                <a:spcPct val="150000"/>
              </a:lnSpc>
              <a:buClr>
                <a:srgbClr val="C00000"/>
              </a:buClr>
              <a:buFont typeface="+mj-ea"/>
              <a:buAutoNum type="circleNumDbPlain"/>
            </a:pPr>
            <a:r>
              <a:rPr lang="zh-CN" altLang="en-US" sz="2000" b="1" dirty="0"/>
              <a:t>修改 </a:t>
            </a:r>
            <a:r>
              <a:rPr lang="en-US" altLang="zh-CN" sz="2000" b="1" dirty="0"/>
              <a:t>acitivty_main.xml</a:t>
            </a:r>
            <a:r>
              <a:rPr lang="zh-CN" altLang="en-US" sz="2000" b="1" dirty="0"/>
              <a:t>，将 </a:t>
            </a:r>
            <a:r>
              <a:rPr lang="en-US" altLang="zh-CN" sz="2000" b="1" dirty="0" err="1"/>
              <a:t>DetailFragment</a:t>
            </a:r>
            <a:r>
              <a:rPr lang="en-US" altLang="zh-CN" sz="2000" b="1" dirty="0"/>
              <a:t> </a:t>
            </a:r>
            <a:r>
              <a:rPr lang="zh-CN" altLang="en-US" sz="2000" b="1" dirty="0"/>
              <a:t>碎片替换为</a:t>
            </a:r>
            <a:r>
              <a:rPr lang="en-US" altLang="zh-CN" sz="2000" b="1" dirty="0" err="1"/>
              <a:t>FrameLayout</a:t>
            </a:r>
            <a:r>
              <a:rPr lang="en-US" altLang="zh-CN" sz="2000" b="1" dirty="0"/>
              <a:t> </a:t>
            </a:r>
            <a:r>
              <a:rPr lang="zh-CN" altLang="en-US" sz="2000" b="1" dirty="0"/>
              <a:t>布局</a:t>
            </a:r>
            <a:r>
              <a:rPr lang="zh-CN" altLang="en-US" sz="2000" dirty="0"/>
              <a:t>。</a:t>
            </a:r>
            <a:endParaRPr lang="en-US" altLang="zh-CN" sz="2000" dirty="0"/>
          </a:p>
          <a:p>
            <a:pPr marL="719138" lvl="2" indent="-220663">
              <a:lnSpc>
                <a:spcPct val="150000"/>
              </a:lnSpc>
              <a:buClr>
                <a:srgbClr val="C00000"/>
              </a:buClr>
            </a:pPr>
            <a:r>
              <a:rPr lang="zh-CN" altLang="en-US" sz="1800" dirty="0">
                <a:solidFill>
                  <a:prstClr val="black"/>
                </a:solidFill>
              </a:rPr>
              <a:t>动态加载碎片时需要指定容器，一般使用</a:t>
            </a:r>
            <a:r>
              <a:rPr lang="en-US" altLang="zh-CN" sz="1800" dirty="0" err="1">
                <a:solidFill>
                  <a:prstClr val="black"/>
                </a:solidFill>
              </a:rPr>
              <a:t>FrameLayout</a:t>
            </a:r>
            <a:r>
              <a:rPr lang="zh-CN" altLang="en-US" sz="1800" dirty="0">
                <a:solidFill>
                  <a:prstClr val="black"/>
                </a:solidFill>
              </a:rPr>
              <a:t>。</a:t>
            </a:r>
            <a:endParaRPr lang="en-US" altLang="zh-CN" sz="1800" dirty="0">
              <a:solidFill>
                <a:prstClr val="black"/>
              </a:solidFill>
            </a:endParaRPr>
          </a:p>
          <a:p>
            <a:pPr marL="628192" lvl="1" indent="-342900">
              <a:lnSpc>
                <a:spcPct val="150000"/>
              </a:lnSpc>
              <a:buClr>
                <a:srgbClr val="C00000"/>
              </a:buClr>
              <a:buFont typeface="+mj-ea"/>
              <a:buAutoNum type="circleNumDbPlain"/>
            </a:pPr>
            <a:r>
              <a:rPr lang="zh-CN" altLang="en-US" sz="2000" b="1" dirty="0">
                <a:solidFill>
                  <a:prstClr val="black"/>
                </a:solidFill>
              </a:rPr>
              <a:t>动态加载碎片。</a:t>
            </a:r>
            <a:endParaRPr lang="en-US" altLang="zh-CN" sz="2000" b="1" dirty="0">
              <a:solidFill>
                <a:prstClr val="black"/>
              </a:solidFill>
            </a:endParaRPr>
          </a:p>
          <a:p>
            <a:pPr marL="719138" lvl="2" indent="-220663">
              <a:lnSpc>
                <a:spcPct val="150000"/>
              </a:lnSpc>
              <a:buClr>
                <a:srgbClr val="C00000"/>
              </a:buClr>
            </a:pPr>
            <a:r>
              <a:rPr lang="zh-CN" altLang="en-US" sz="1800" dirty="0">
                <a:solidFill>
                  <a:prstClr val="black"/>
                </a:solidFill>
              </a:rPr>
              <a:t>在</a:t>
            </a:r>
            <a:r>
              <a:rPr lang="zh-CN" altLang="en-US" sz="1800" b="1" dirty="0"/>
              <a:t>MainActivity</a:t>
            </a:r>
            <a:r>
              <a:rPr lang="en-US" altLang="zh-CN" sz="1800" b="1" dirty="0"/>
              <a:t>.java</a:t>
            </a:r>
            <a:r>
              <a:rPr lang="zh-CN" altLang="en-US" sz="1800" dirty="0">
                <a:solidFill>
                  <a:prstClr val="black"/>
                </a:solidFill>
              </a:rPr>
              <a:t>中向</a:t>
            </a:r>
            <a:r>
              <a:rPr lang="en-US" altLang="zh-CN" sz="1800" dirty="0" err="1">
                <a:solidFill>
                  <a:prstClr val="black"/>
                </a:solidFill>
              </a:rPr>
              <a:t>FrameLayout</a:t>
            </a:r>
            <a:r>
              <a:rPr lang="zh-CN" altLang="en-US" sz="1800" dirty="0">
                <a:solidFill>
                  <a:prstClr val="black"/>
                </a:solidFill>
              </a:rPr>
              <a:t>中加载碎片，第一次运行时加载</a:t>
            </a:r>
            <a:r>
              <a:rPr lang="en-US" altLang="zh-CN" sz="1800" dirty="0" err="1">
                <a:solidFill>
                  <a:prstClr val="black"/>
                </a:solidFill>
              </a:rPr>
              <a:t>DetailFragement</a:t>
            </a:r>
            <a:r>
              <a:rPr lang="zh-CN" altLang="en-US" sz="1800" dirty="0">
                <a:solidFill>
                  <a:prstClr val="black"/>
                </a:solidFill>
              </a:rPr>
              <a:t>（</a:t>
            </a:r>
            <a:r>
              <a:rPr lang="en-US" altLang="zh-CN" sz="1800" dirty="0" err="1">
                <a:solidFill>
                  <a:prstClr val="black"/>
                </a:solidFill>
              </a:rPr>
              <a:t>onCreate</a:t>
            </a:r>
            <a:r>
              <a:rPr lang="en-US" altLang="zh-CN" sz="1800" dirty="0">
                <a:solidFill>
                  <a:prstClr val="black"/>
                </a:solidFill>
              </a:rPr>
              <a:t>()</a:t>
            </a:r>
            <a:r>
              <a:rPr lang="zh-CN" altLang="en-US" sz="1800" dirty="0">
                <a:solidFill>
                  <a:prstClr val="black"/>
                </a:solidFill>
              </a:rPr>
              <a:t>方法），单击左侧 </a:t>
            </a:r>
            <a:r>
              <a:rPr lang="en-US" altLang="zh-CN" sz="1800" dirty="0" err="1">
                <a:solidFill>
                  <a:prstClr val="black"/>
                </a:solidFill>
              </a:rPr>
              <a:t>MasterFragment</a:t>
            </a:r>
            <a:r>
              <a:rPr lang="en-US" altLang="zh-CN" sz="1800" dirty="0">
                <a:solidFill>
                  <a:prstClr val="black"/>
                </a:solidFill>
              </a:rPr>
              <a:t> </a:t>
            </a:r>
            <a:r>
              <a:rPr lang="zh-CN" altLang="en-US" sz="1800" dirty="0">
                <a:solidFill>
                  <a:prstClr val="black"/>
                </a:solidFill>
              </a:rPr>
              <a:t>碎片中的按钮时加载</a:t>
            </a:r>
            <a:r>
              <a:rPr lang="en-US" altLang="zh-CN" sz="1800" dirty="0" err="1">
                <a:solidFill>
                  <a:prstClr val="black"/>
                </a:solidFill>
              </a:rPr>
              <a:t>AnotherFragment</a:t>
            </a:r>
            <a:r>
              <a:rPr lang="zh-CN" altLang="en-US" sz="1800" dirty="0">
                <a:solidFill>
                  <a:prstClr val="black"/>
                </a:solidFill>
              </a:rPr>
              <a:t>（</a:t>
            </a:r>
            <a:r>
              <a:rPr lang="en-US" altLang="zh-CN" sz="1800" dirty="0">
                <a:solidFill>
                  <a:prstClr val="black"/>
                </a:solidFill>
              </a:rPr>
              <a:t>Button</a:t>
            </a:r>
            <a:r>
              <a:rPr lang="zh-CN" altLang="en-US" sz="1800" dirty="0">
                <a:solidFill>
                  <a:prstClr val="black"/>
                </a:solidFill>
              </a:rPr>
              <a:t>事件处理）。</a:t>
            </a:r>
            <a:endParaRPr lang="en-US" altLang="zh-CN" sz="1800" dirty="0">
              <a:solidFill>
                <a:prstClr val="black"/>
              </a:solidFill>
            </a:endParaRPr>
          </a:p>
          <a:p>
            <a:pPr marL="1013612" lvl="2" indent="-514350">
              <a:lnSpc>
                <a:spcPct val="150000"/>
              </a:lnSpc>
              <a:buClr>
                <a:srgbClr val="C00000"/>
              </a:buClr>
            </a:pPr>
            <a:endParaRPr lang="en-US" altLang="zh-CN" dirty="0"/>
          </a:p>
          <a:p>
            <a:pPr marL="285292" lvl="1" indent="0">
              <a:lnSpc>
                <a:spcPct val="150000"/>
              </a:lnSpc>
              <a:buClr>
                <a:srgbClr val="C00000"/>
              </a:buClr>
              <a:buNone/>
            </a:pPr>
            <a:endParaRPr lang="en-US" altLang="zh-CN" dirty="0"/>
          </a:p>
          <a:p>
            <a:pPr marL="306689" lvl="1" indent="0">
              <a:lnSpc>
                <a:spcPct val="150000"/>
              </a:lnSpc>
              <a:buNone/>
            </a:pPr>
            <a:endParaRPr lang="zh-CN" altLang="en-US" dirty="0"/>
          </a:p>
        </p:txBody>
      </p:sp>
      <p:sp>
        <p:nvSpPr>
          <p:cNvPr id="3" name="标题 2"/>
          <p:cNvSpPr>
            <a:spLocks noGrp="1"/>
          </p:cNvSpPr>
          <p:nvPr>
            <p:ph type="title"/>
          </p:nvPr>
        </p:nvSpPr>
        <p:spPr/>
        <p:txBody>
          <a:bodyPr/>
          <a:lstStyle/>
          <a:p>
            <a:r>
              <a:rPr lang="zh-CN" altLang="en-US" dirty="0"/>
              <a:t>动态使用 </a:t>
            </a:r>
            <a:r>
              <a:rPr lang="en-US" altLang="zh-CN" dirty="0"/>
              <a:t>Fragment </a:t>
            </a:r>
            <a:r>
              <a:rPr lang="zh-CN" altLang="en-US" dirty="0"/>
              <a:t>示例</a:t>
            </a:r>
          </a:p>
        </p:txBody>
      </p:sp>
    </p:spTree>
    <p:extLst>
      <p:ext uri="{BB962C8B-B14F-4D97-AF65-F5344CB8AC3E}">
        <p14:creationId xmlns:p14="http://schemas.microsoft.com/office/powerpoint/2010/main" val="18667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0550" y="145754"/>
            <a:ext cx="8421337" cy="3791123"/>
          </a:xfrm>
          <a:solidFill>
            <a:schemeClr val="bg1">
              <a:lumMod val="95000"/>
            </a:schemeClr>
          </a:solidFill>
          <a:ln>
            <a:noFill/>
          </a:ln>
        </p:spPr>
        <p:txBody>
          <a:bodyPr>
            <a:noAutofit/>
          </a:bodyPr>
          <a:lstStyle/>
          <a:p>
            <a:pPr marL="0" indent="0" fontAlgn="auto">
              <a:lnSpc>
                <a:spcPct val="90000"/>
              </a:lnSpc>
              <a:spcBef>
                <a:spcPts val="0"/>
              </a:spcBef>
              <a:spcAft>
                <a:spcPts val="0"/>
              </a:spcAft>
              <a:buClr>
                <a:schemeClr val="accent3"/>
              </a:buClr>
              <a:buNone/>
              <a:defRPr/>
            </a:pPr>
            <a:r>
              <a:rPr lang="zh-CN" altLang="en-US" sz="1800" b="1" dirty="0"/>
              <a:t>&lt;?xml version="1.0" encoding="utf-8"?&gt;</a:t>
            </a:r>
          </a:p>
          <a:p>
            <a:pPr marL="285292" lvl="1" indent="0">
              <a:lnSpc>
                <a:spcPct val="90000"/>
              </a:lnSpc>
              <a:spcBef>
                <a:spcPts val="0"/>
              </a:spcBef>
              <a:buClr>
                <a:schemeClr val="accent3"/>
              </a:buClr>
              <a:buNone/>
              <a:defRPr/>
            </a:pPr>
            <a:r>
              <a:rPr lang="zh-CN" altLang="en-US" sz="1800" b="1" dirty="0"/>
              <a:t>    </a:t>
            </a:r>
            <a:r>
              <a:rPr lang="en-US" altLang="zh-CN" sz="1800" b="1" dirty="0"/>
              <a:t>……</a:t>
            </a:r>
            <a:br>
              <a:rPr lang="en-US" altLang="zh-CN" sz="1800" dirty="0"/>
            </a:br>
            <a:r>
              <a:rPr lang="zh-CN" altLang="en-US" sz="1800" dirty="0"/>
              <a:t>&lt;fragment</a:t>
            </a:r>
          </a:p>
          <a:p>
            <a:pPr marL="285292" lvl="1" indent="0">
              <a:lnSpc>
                <a:spcPct val="90000"/>
              </a:lnSpc>
              <a:spcBef>
                <a:spcPts val="0"/>
              </a:spcBef>
              <a:buClr>
                <a:schemeClr val="accent3"/>
              </a:buClr>
              <a:buNone/>
              <a:defRPr/>
            </a:pPr>
            <a:r>
              <a:rPr lang="zh-CN" altLang="en-US" sz="1800" dirty="0"/>
              <a:t>     android:id="@+id/master_fragment_id"</a:t>
            </a:r>
          </a:p>
          <a:p>
            <a:pPr marL="285292" lvl="1" indent="0">
              <a:lnSpc>
                <a:spcPct val="90000"/>
              </a:lnSpc>
              <a:spcBef>
                <a:spcPts val="0"/>
              </a:spcBef>
              <a:buClr>
                <a:schemeClr val="accent3"/>
              </a:buClr>
              <a:buNone/>
              <a:defRPr/>
            </a:pPr>
            <a:r>
              <a:rPr lang="zh-CN" altLang="en-US" sz="1800" dirty="0"/>
              <a:t>   </a:t>
            </a:r>
            <a:r>
              <a:rPr lang="zh-CN" altLang="en-US" sz="1800" b="1" dirty="0">
                <a:solidFill>
                  <a:srgbClr val="FF0000"/>
                </a:solidFill>
              </a:rPr>
              <a:t>android:name</a:t>
            </a:r>
            <a:r>
              <a:rPr lang="zh-CN" altLang="en-US" sz="1800" b="1" dirty="0"/>
              <a:t>="</a:t>
            </a:r>
            <a:r>
              <a:rPr lang="zh-CN" altLang="en-US" sz="1800" b="1" dirty="0">
                <a:solidFill>
                  <a:schemeClr val="accent1">
                    <a:lumMod val="75000"/>
                  </a:schemeClr>
                </a:solidFill>
              </a:rPr>
              <a:t>cn.edu.</a:t>
            </a:r>
            <a:r>
              <a:rPr lang="en-US" altLang="zh-CN" sz="1800" b="1" dirty="0" err="1">
                <a:solidFill>
                  <a:schemeClr val="accent1">
                    <a:lumMod val="75000"/>
                  </a:schemeClr>
                </a:solidFill>
              </a:rPr>
              <a:t>hunnu</a:t>
            </a:r>
            <a:r>
              <a:rPr lang="zh-CN" altLang="en-US" sz="1800" b="1" dirty="0">
                <a:solidFill>
                  <a:schemeClr val="accent1">
                    <a:lumMod val="75000"/>
                  </a:schemeClr>
                </a:solidFill>
              </a:rPr>
              <a:t>.fragmentdemo.</a:t>
            </a:r>
            <a:r>
              <a:rPr lang="zh-CN" altLang="en-US" sz="1800" b="1" dirty="0">
                <a:solidFill>
                  <a:srgbClr val="0070C0"/>
                </a:solidFill>
              </a:rPr>
              <a:t>MasterFragment</a:t>
            </a:r>
            <a:r>
              <a:rPr lang="zh-CN" altLang="en-US" sz="1800" b="1" dirty="0"/>
              <a:t>"</a:t>
            </a:r>
          </a:p>
          <a:p>
            <a:pPr marL="285292" lvl="1" indent="0">
              <a:lnSpc>
                <a:spcPct val="90000"/>
              </a:lnSpc>
              <a:spcBef>
                <a:spcPts val="0"/>
              </a:spcBef>
              <a:buClr>
                <a:schemeClr val="accent3"/>
              </a:buClr>
              <a:buNone/>
              <a:defRPr/>
            </a:pPr>
            <a:r>
              <a:rPr lang="zh-CN" altLang="en-US" sz="1800" dirty="0"/>
              <a:t>     android:layout_width="</a:t>
            </a:r>
            <a:r>
              <a:rPr lang="en-US" altLang="zh-CN" sz="1800" dirty="0"/>
              <a:t>0dp</a:t>
            </a:r>
            <a:r>
              <a:rPr lang="zh-CN" altLang="en-US" sz="1800" dirty="0"/>
              <a:t>"</a:t>
            </a:r>
          </a:p>
          <a:p>
            <a:pPr marL="285292" lvl="1" indent="0">
              <a:lnSpc>
                <a:spcPct val="90000"/>
              </a:lnSpc>
              <a:spcBef>
                <a:spcPts val="0"/>
              </a:spcBef>
              <a:buClr>
                <a:schemeClr val="accent3"/>
              </a:buClr>
              <a:buNone/>
              <a:defRPr/>
            </a:pPr>
            <a:r>
              <a:rPr lang="zh-CN" altLang="en-US" sz="1800" dirty="0"/>
              <a:t>     android:layout_height="match_parent "</a:t>
            </a:r>
            <a:endParaRPr lang="en-US" altLang="zh-CN" sz="1800" dirty="0"/>
          </a:p>
          <a:p>
            <a:pPr marL="285292" lvl="1" indent="0">
              <a:lnSpc>
                <a:spcPct val="90000"/>
              </a:lnSpc>
              <a:spcBef>
                <a:spcPts val="0"/>
              </a:spcBef>
              <a:buClr>
                <a:schemeClr val="accent3"/>
              </a:buClr>
              <a:buNone/>
              <a:defRPr/>
            </a:pPr>
            <a:r>
              <a:rPr lang="zh-CN" altLang="en-US" sz="1800" dirty="0"/>
              <a:t>     </a:t>
            </a:r>
            <a:r>
              <a:rPr lang="en-US" altLang="zh-CN" sz="1800" dirty="0" err="1"/>
              <a:t>android:layout_weight</a:t>
            </a:r>
            <a:r>
              <a:rPr lang="zh-CN" altLang="en-US" sz="1800" dirty="0"/>
              <a:t>="</a:t>
            </a:r>
            <a:r>
              <a:rPr lang="en-US" altLang="zh-CN" sz="1800" dirty="0"/>
              <a:t>1</a:t>
            </a:r>
            <a:r>
              <a:rPr lang="zh-CN" altLang="en-US" sz="1800" dirty="0"/>
              <a:t>"/&gt;</a:t>
            </a:r>
            <a:br>
              <a:rPr lang="en-US" altLang="zh-CN" sz="1800" dirty="0"/>
            </a:br>
            <a:r>
              <a:rPr lang="en-US" altLang="zh-CN" sz="1800" dirty="0"/>
              <a:t>&lt;</a:t>
            </a:r>
            <a:r>
              <a:rPr lang="en-US" altLang="zh-CN" sz="1800" b="1" dirty="0" err="1">
                <a:solidFill>
                  <a:srgbClr val="FF3399"/>
                </a:solidFill>
              </a:rPr>
              <a:t>FrameLayout</a:t>
            </a:r>
            <a:br>
              <a:rPr lang="en-US" altLang="zh-CN" sz="1800" b="1" dirty="0"/>
            </a:br>
            <a:r>
              <a:rPr lang="en-US" altLang="zh-CN" sz="1800" b="1" dirty="0"/>
              <a:t>    </a:t>
            </a:r>
            <a:r>
              <a:rPr lang="en-US" altLang="zh-CN" sz="1800" b="1" dirty="0" err="1"/>
              <a:t>android:id</a:t>
            </a:r>
            <a:r>
              <a:rPr lang="en-US" altLang="zh-CN" sz="1800" b="1" dirty="0"/>
              <a:t>="@+id/</a:t>
            </a:r>
            <a:r>
              <a:rPr lang="en-US" altLang="zh-CN" sz="1800" b="1" dirty="0" err="1"/>
              <a:t>news_content_layout</a:t>
            </a:r>
            <a:r>
              <a:rPr lang="en-US" altLang="zh-CN" sz="1800" b="1" dirty="0"/>
              <a:t>"</a:t>
            </a:r>
            <a:br>
              <a:rPr lang="en-US" altLang="zh-CN" sz="1800" b="1" dirty="0"/>
            </a:br>
            <a:r>
              <a:rPr lang="en-US" altLang="zh-CN" sz="1800" dirty="0"/>
              <a:t>    </a:t>
            </a:r>
            <a:r>
              <a:rPr lang="en-US" altLang="zh-CN" sz="1800" dirty="0" err="1"/>
              <a:t>android:layout_width</a:t>
            </a:r>
            <a:r>
              <a:rPr lang="en-US" altLang="zh-CN" sz="1800" dirty="0"/>
              <a:t>="0dp"</a:t>
            </a:r>
            <a:br>
              <a:rPr lang="en-US" altLang="zh-CN" sz="1800" dirty="0"/>
            </a:br>
            <a:r>
              <a:rPr lang="en-US" altLang="zh-CN" sz="1800" dirty="0"/>
              <a:t>    </a:t>
            </a:r>
            <a:r>
              <a:rPr lang="en-US" altLang="zh-CN" sz="1800" dirty="0" err="1"/>
              <a:t>android:layout_height</a:t>
            </a:r>
            <a:r>
              <a:rPr lang="en-US" altLang="zh-CN" sz="1800" dirty="0"/>
              <a:t>="</a:t>
            </a:r>
            <a:r>
              <a:rPr lang="en-US" altLang="zh-CN" sz="1800" dirty="0" err="1"/>
              <a:t>match_parent</a:t>
            </a:r>
            <a:r>
              <a:rPr lang="en-US" altLang="zh-CN" sz="1800" dirty="0"/>
              <a:t>" </a:t>
            </a:r>
          </a:p>
          <a:p>
            <a:pPr marL="285292" lvl="1" indent="0">
              <a:lnSpc>
                <a:spcPct val="90000"/>
              </a:lnSpc>
              <a:spcBef>
                <a:spcPts val="0"/>
              </a:spcBef>
              <a:buNone/>
            </a:pPr>
            <a:r>
              <a:rPr lang="en-US" altLang="zh-CN" sz="1800" dirty="0"/>
              <a:t>    </a:t>
            </a:r>
            <a:r>
              <a:rPr lang="en-US" altLang="zh-CN" sz="1800" dirty="0" err="1"/>
              <a:t>android:layout_weight</a:t>
            </a:r>
            <a:r>
              <a:rPr lang="en-US" altLang="zh-CN" sz="1800" dirty="0"/>
              <a:t>=</a:t>
            </a:r>
            <a:r>
              <a:rPr lang="zh-CN" altLang="en-US" sz="1800" dirty="0"/>
              <a:t>"</a:t>
            </a:r>
            <a:r>
              <a:rPr lang="en-US" altLang="zh-CN" sz="1800" dirty="0"/>
              <a:t>3</a:t>
            </a:r>
            <a:r>
              <a:rPr lang="zh-CN" altLang="en-US" sz="1800" dirty="0"/>
              <a:t>"</a:t>
            </a:r>
            <a:r>
              <a:rPr lang="en-US" altLang="zh-CN" sz="1800" dirty="0"/>
              <a:t>&gt;</a:t>
            </a:r>
          </a:p>
          <a:p>
            <a:pPr marL="285292" lvl="1" indent="0">
              <a:lnSpc>
                <a:spcPct val="90000"/>
              </a:lnSpc>
              <a:spcBef>
                <a:spcPts val="0"/>
              </a:spcBef>
              <a:buNone/>
            </a:pPr>
            <a:r>
              <a:rPr lang="en-US" altLang="zh-CN" sz="1800" dirty="0"/>
              <a:t>&lt;/</a:t>
            </a:r>
            <a:r>
              <a:rPr lang="en-US" altLang="zh-CN" sz="1800" dirty="0" err="1"/>
              <a:t>FrameLayout</a:t>
            </a:r>
            <a:r>
              <a:rPr lang="en-US" altLang="zh-CN" sz="1800" dirty="0"/>
              <a:t>&gt;</a:t>
            </a:r>
          </a:p>
          <a:p>
            <a:pPr marL="0" indent="0">
              <a:lnSpc>
                <a:spcPct val="90000"/>
              </a:lnSpc>
              <a:spcBef>
                <a:spcPts val="0"/>
              </a:spcBef>
              <a:buNone/>
            </a:pPr>
            <a:r>
              <a:rPr lang="en-US" altLang="zh-CN" sz="1800" dirty="0"/>
              <a:t>&lt;/</a:t>
            </a:r>
            <a:r>
              <a:rPr lang="en-US" altLang="zh-CN" sz="1800" b="1" dirty="0" err="1"/>
              <a:t>LinearLayout</a:t>
            </a:r>
            <a:r>
              <a:rPr lang="en-US" altLang="zh-CN" sz="1800" dirty="0"/>
              <a:t>&gt;</a:t>
            </a:r>
          </a:p>
        </p:txBody>
      </p:sp>
      <p:sp>
        <p:nvSpPr>
          <p:cNvPr id="8" name="矩形 7">
            <a:extLst>
              <a:ext uri="{FF2B5EF4-FFF2-40B4-BE49-F238E27FC236}">
                <a16:creationId xmlns:a16="http://schemas.microsoft.com/office/drawing/2014/main" id="{76350147-F32B-4E09-A1D6-26B4229FDEFB}"/>
              </a:ext>
            </a:extLst>
          </p:cNvPr>
          <p:cNvSpPr/>
          <p:nvPr/>
        </p:nvSpPr>
        <p:spPr>
          <a:xfrm>
            <a:off x="364600" y="4197657"/>
            <a:ext cx="8507287" cy="2653612"/>
          </a:xfrm>
          <a:prstGeom prst="rect">
            <a:avLst/>
          </a:prstGeom>
          <a:solidFill>
            <a:schemeClr val="tx2">
              <a:lumMod val="20000"/>
              <a:lumOff val="80000"/>
            </a:schemeClr>
          </a:solidFill>
          <a:ln>
            <a:noFill/>
          </a:ln>
        </p:spPr>
        <p:txBody>
          <a:bodyPr wrap="square">
            <a:spAutoFit/>
          </a:bodyPr>
          <a:lstStyle/>
          <a:p>
            <a:pPr>
              <a:lnSpc>
                <a:spcPct val="120000"/>
              </a:lnSpc>
            </a:pPr>
            <a:r>
              <a:rPr lang="en-US" altLang="zh-CN" sz="2000" dirty="0"/>
              <a:t>protected void </a:t>
            </a:r>
            <a:r>
              <a:rPr lang="en-US" altLang="zh-CN" sz="2000" dirty="0" err="1"/>
              <a:t>onCreate</a:t>
            </a:r>
            <a:r>
              <a:rPr lang="en-US" altLang="zh-CN" sz="2000" dirty="0"/>
              <a:t>(Bundle </a:t>
            </a:r>
            <a:r>
              <a:rPr lang="en-US" altLang="zh-CN" sz="2000" dirty="0" err="1"/>
              <a:t>savedInstanceState</a:t>
            </a:r>
            <a:r>
              <a:rPr lang="en-US" altLang="zh-CN" sz="2000" dirty="0"/>
              <a:t>) {</a:t>
            </a:r>
          </a:p>
          <a:p>
            <a:pPr>
              <a:lnSpc>
                <a:spcPct val="120000"/>
              </a:lnSpc>
            </a:pPr>
            <a:r>
              <a:rPr lang="en-US" altLang="zh-CN" sz="2000" dirty="0"/>
              <a:t>        </a:t>
            </a:r>
            <a:r>
              <a:rPr lang="en-US" altLang="zh-CN" sz="2000" dirty="0" err="1"/>
              <a:t>super.onCreate</a:t>
            </a:r>
            <a:r>
              <a:rPr lang="en-US" altLang="zh-CN" sz="2000" dirty="0"/>
              <a:t>(</a:t>
            </a:r>
            <a:r>
              <a:rPr lang="en-US" altLang="zh-CN" sz="2000" dirty="0" err="1"/>
              <a:t>savedInstanceState</a:t>
            </a:r>
            <a:r>
              <a:rPr lang="en-US" altLang="zh-CN" sz="2000" dirty="0"/>
              <a:t>);</a:t>
            </a:r>
          </a:p>
          <a:p>
            <a:pPr>
              <a:lnSpc>
                <a:spcPct val="120000"/>
              </a:lnSpc>
            </a:pPr>
            <a:r>
              <a:rPr lang="en-US" altLang="zh-CN" sz="2000" dirty="0"/>
              <a:t>        </a:t>
            </a:r>
            <a:r>
              <a:rPr lang="en-US" altLang="zh-CN" sz="2000" dirty="0" err="1"/>
              <a:t>setContentView</a:t>
            </a:r>
            <a:r>
              <a:rPr lang="en-US" altLang="zh-CN" sz="2000" dirty="0"/>
              <a:t>(</a:t>
            </a:r>
            <a:r>
              <a:rPr lang="en-US" altLang="zh-CN" sz="2000" dirty="0" err="1"/>
              <a:t>R.layout.activity_main</a:t>
            </a:r>
            <a:r>
              <a:rPr lang="en-US" altLang="zh-CN" sz="2000" dirty="0"/>
              <a:t>);</a:t>
            </a:r>
          </a:p>
          <a:p>
            <a:pPr>
              <a:lnSpc>
                <a:spcPct val="120000"/>
              </a:lnSpc>
            </a:pPr>
            <a:r>
              <a:rPr lang="en-US" altLang="zh-CN" sz="2000" b="1" dirty="0"/>
              <a:t>        </a:t>
            </a:r>
            <a:r>
              <a:rPr lang="en-US" altLang="zh-CN" sz="2000" b="1" dirty="0" err="1"/>
              <a:t>replaceFragment</a:t>
            </a:r>
            <a:r>
              <a:rPr lang="en-US" altLang="zh-CN" sz="2000" b="1" dirty="0"/>
              <a:t>(</a:t>
            </a:r>
            <a:r>
              <a:rPr lang="en-US" altLang="zh-CN" sz="2000" b="1" dirty="0" err="1">
                <a:solidFill>
                  <a:srgbClr val="FF0000"/>
                </a:solidFill>
              </a:rPr>
              <a:t>R.id.news_content_layout</a:t>
            </a:r>
            <a:r>
              <a:rPr lang="en-US" altLang="zh-CN" sz="2000" b="1" dirty="0">
                <a:solidFill>
                  <a:srgbClr val="FF0000"/>
                </a:solidFill>
              </a:rPr>
              <a:t>, </a:t>
            </a:r>
            <a:r>
              <a:rPr lang="en-US" altLang="zh-CN" sz="2000" b="1" dirty="0"/>
              <a:t>new </a:t>
            </a:r>
            <a:r>
              <a:rPr lang="en-US" altLang="zh-CN" sz="2000" b="1" dirty="0" err="1"/>
              <a:t>DetailFragment</a:t>
            </a:r>
            <a:r>
              <a:rPr lang="en-US" altLang="zh-CN" sz="2000" b="1" dirty="0"/>
              <a:t>());</a:t>
            </a:r>
          </a:p>
          <a:p>
            <a:pPr>
              <a:lnSpc>
                <a:spcPct val="120000"/>
              </a:lnSpc>
            </a:pPr>
            <a:r>
              <a:rPr lang="en-US" altLang="zh-CN" sz="2000" b="1" dirty="0"/>
              <a:t>        </a:t>
            </a:r>
            <a:r>
              <a:rPr lang="en-US" altLang="zh-CN" sz="2000" dirty="0"/>
              <a:t>Button </a:t>
            </a:r>
            <a:r>
              <a:rPr lang="en-US" altLang="zh-CN" sz="2000" dirty="0" err="1"/>
              <a:t>button</a:t>
            </a:r>
            <a:r>
              <a:rPr lang="en-US" altLang="zh-CN" sz="2000" dirty="0"/>
              <a:t> = (Button)</a:t>
            </a:r>
            <a:r>
              <a:rPr lang="en-US" altLang="zh-CN" sz="2000" dirty="0" err="1"/>
              <a:t>findViewById</a:t>
            </a:r>
            <a:r>
              <a:rPr lang="en-US" altLang="zh-CN" sz="2000" dirty="0"/>
              <a:t>(</a:t>
            </a:r>
            <a:r>
              <a:rPr lang="en-US" altLang="zh-CN" sz="2000" dirty="0" err="1"/>
              <a:t>R.id.button</a:t>
            </a:r>
            <a:r>
              <a:rPr lang="en-US" altLang="zh-CN" sz="2000" dirty="0"/>
              <a:t>);</a:t>
            </a:r>
          </a:p>
          <a:p>
            <a:pPr>
              <a:lnSpc>
                <a:spcPct val="120000"/>
              </a:lnSpc>
            </a:pPr>
            <a:r>
              <a:rPr lang="en-US" altLang="zh-CN" sz="2000" dirty="0"/>
              <a:t>        </a:t>
            </a:r>
            <a:r>
              <a:rPr lang="en-US" altLang="zh-CN" sz="2000" dirty="0" err="1"/>
              <a:t>button.</a:t>
            </a:r>
            <a:r>
              <a:rPr lang="en-US" altLang="zh-CN" sz="2000" b="1" dirty="0" err="1">
                <a:solidFill>
                  <a:srgbClr val="FF0000"/>
                </a:solidFill>
              </a:rPr>
              <a:t>setOnClickListener</a:t>
            </a:r>
            <a:r>
              <a:rPr lang="en-US" altLang="zh-CN" sz="2000" dirty="0"/>
              <a:t>(this);    </a:t>
            </a:r>
          </a:p>
          <a:p>
            <a:pPr>
              <a:lnSpc>
                <a:spcPct val="120000"/>
              </a:lnSpc>
            </a:pPr>
            <a:r>
              <a:rPr lang="en-US" altLang="zh-CN" sz="2000" dirty="0"/>
              <a:t>}</a:t>
            </a:r>
            <a:endParaRPr lang="zh-CN" altLang="en-US" sz="2000" dirty="0"/>
          </a:p>
        </p:txBody>
      </p:sp>
      <p:sp>
        <p:nvSpPr>
          <p:cNvPr id="3" name="矩形 2">
            <a:extLst>
              <a:ext uri="{FF2B5EF4-FFF2-40B4-BE49-F238E27FC236}">
                <a16:creationId xmlns:a16="http://schemas.microsoft.com/office/drawing/2014/main" id="{011453A2-1311-453D-90F1-9685D5D78D30}"/>
              </a:ext>
            </a:extLst>
          </p:cNvPr>
          <p:cNvSpPr/>
          <p:nvPr/>
        </p:nvSpPr>
        <p:spPr>
          <a:xfrm>
            <a:off x="899592" y="5347880"/>
            <a:ext cx="7776864" cy="353165"/>
          </a:xfrm>
          <a:prstGeom prst="rect">
            <a:avLst/>
          </a:prstGeom>
          <a:noFill/>
          <a:ln w="28575">
            <a:solidFill>
              <a:schemeClr val="accent4">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标注: 线形 10">
            <a:extLst>
              <a:ext uri="{FF2B5EF4-FFF2-40B4-BE49-F238E27FC236}">
                <a16:creationId xmlns:a16="http://schemas.microsoft.com/office/drawing/2014/main" id="{65B204DD-6A0E-4240-86CF-6E489801F8D8}"/>
              </a:ext>
            </a:extLst>
          </p:cNvPr>
          <p:cNvSpPr/>
          <p:nvPr/>
        </p:nvSpPr>
        <p:spPr>
          <a:xfrm>
            <a:off x="6688231" y="4818765"/>
            <a:ext cx="1990561" cy="492492"/>
          </a:xfrm>
          <a:prstGeom prst="borderCallout1">
            <a:avLst>
              <a:gd name="adj1" fmla="val 101247"/>
              <a:gd name="adj2" fmla="val 49290"/>
              <a:gd name="adj3" fmla="val 162418"/>
              <a:gd name="adj4" fmla="val 49556"/>
            </a:avLst>
          </a:prstGeom>
          <a:solidFill>
            <a:srgbClr val="0070C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a:solidFill>
                  <a:schemeClr val="bg1"/>
                </a:solidFill>
              </a:rPr>
              <a:t>第一次运行加载</a:t>
            </a:r>
            <a:r>
              <a:rPr lang="en-US" altLang="zh-CN" sz="1600" b="1" dirty="0" err="1">
                <a:solidFill>
                  <a:schemeClr val="bg1"/>
                </a:solidFill>
              </a:rPr>
              <a:t>DetailFragment</a:t>
            </a:r>
            <a:endParaRPr lang="zh-CN" altLang="en-US" sz="1600" b="1" dirty="0">
              <a:solidFill>
                <a:schemeClr val="bg1"/>
              </a:solidFill>
            </a:endParaRPr>
          </a:p>
        </p:txBody>
      </p:sp>
      <p:sp>
        <p:nvSpPr>
          <p:cNvPr id="9" name="文本框 8">
            <a:extLst>
              <a:ext uri="{FF2B5EF4-FFF2-40B4-BE49-F238E27FC236}">
                <a16:creationId xmlns:a16="http://schemas.microsoft.com/office/drawing/2014/main" id="{549F939F-BF64-4A74-9237-4D6F2558D026}"/>
              </a:ext>
            </a:extLst>
          </p:cNvPr>
          <p:cNvSpPr txBox="1"/>
          <p:nvPr/>
        </p:nvSpPr>
        <p:spPr>
          <a:xfrm>
            <a:off x="6746456" y="170452"/>
            <a:ext cx="2068832" cy="369332"/>
          </a:xfrm>
          <a:prstGeom prst="rect">
            <a:avLst/>
          </a:prstGeom>
          <a:solidFill>
            <a:schemeClr val="bg1"/>
          </a:solidFill>
          <a:ln>
            <a:noFill/>
          </a:ln>
        </p:spPr>
        <p:txBody>
          <a:bodyPr wrap="square">
            <a:spAutoFit/>
          </a:bodyPr>
          <a:lstStyle/>
          <a:p>
            <a:pPr algn="ctr"/>
            <a:r>
              <a:rPr lang="en-US" altLang="zh-CN" b="1" dirty="0"/>
              <a:t>activity_main.xml</a:t>
            </a:r>
            <a:endParaRPr lang="zh-CN" altLang="en-US" b="1" dirty="0"/>
          </a:p>
        </p:txBody>
      </p:sp>
      <p:sp>
        <p:nvSpPr>
          <p:cNvPr id="6" name="矩形 5">
            <a:extLst>
              <a:ext uri="{FF2B5EF4-FFF2-40B4-BE49-F238E27FC236}">
                <a16:creationId xmlns:a16="http://schemas.microsoft.com/office/drawing/2014/main" id="{700039F0-29E0-4422-9EA3-D631C4551D0A}"/>
              </a:ext>
            </a:extLst>
          </p:cNvPr>
          <p:cNvSpPr/>
          <p:nvPr/>
        </p:nvSpPr>
        <p:spPr>
          <a:xfrm>
            <a:off x="755576" y="2132856"/>
            <a:ext cx="4968552" cy="1466102"/>
          </a:xfrm>
          <a:prstGeom prst="rect">
            <a:avLst/>
          </a:prstGeom>
          <a:noFill/>
          <a:ln w="28575">
            <a:solidFill>
              <a:schemeClr val="accent4">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2E3AC07-CD85-44CF-AD2A-A85461DDB1C2}"/>
              </a:ext>
            </a:extLst>
          </p:cNvPr>
          <p:cNvSpPr txBox="1"/>
          <p:nvPr/>
        </p:nvSpPr>
        <p:spPr>
          <a:xfrm>
            <a:off x="6732240" y="4261572"/>
            <a:ext cx="2083048" cy="369332"/>
          </a:xfrm>
          <a:prstGeom prst="rect">
            <a:avLst/>
          </a:prstGeom>
          <a:solidFill>
            <a:schemeClr val="bg1"/>
          </a:solidFill>
          <a:ln>
            <a:noFill/>
          </a:ln>
        </p:spPr>
        <p:txBody>
          <a:bodyPr wrap="square">
            <a:spAutoFit/>
          </a:bodyPr>
          <a:lstStyle/>
          <a:p>
            <a:pPr algn="ctr"/>
            <a:r>
              <a:rPr lang="en-US" altLang="zh-CN" b="1" dirty="0"/>
              <a:t>MainActivity.java</a:t>
            </a:r>
            <a:endParaRPr lang="zh-CN" altLang="en-US" b="1" dirty="0"/>
          </a:p>
        </p:txBody>
      </p:sp>
      <p:sp>
        <p:nvSpPr>
          <p:cNvPr id="10" name="对话气泡: 圆角矩形 9">
            <a:extLst>
              <a:ext uri="{FF2B5EF4-FFF2-40B4-BE49-F238E27FC236}">
                <a16:creationId xmlns:a16="http://schemas.microsoft.com/office/drawing/2014/main" id="{785F7DDA-2C0F-41EF-897A-6E73845F7BF7}"/>
              </a:ext>
            </a:extLst>
          </p:cNvPr>
          <p:cNvSpPr/>
          <p:nvPr/>
        </p:nvSpPr>
        <p:spPr>
          <a:xfrm>
            <a:off x="5898257" y="2313782"/>
            <a:ext cx="1410048" cy="797566"/>
          </a:xfrm>
          <a:prstGeom prst="wedgeRoundRectCallout">
            <a:avLst>
              <a:gd name="adj1" fmla="val -60768"/>
              <a:gd name="adj2" fmla="val 3047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800" dirty="0">
                <a:solidFill>
                  <a:prstClr val="black"/>
                </a:solidFill>
                <a:latin typeface="微软雅黑" panose="020B0503020204020204" pitchFamily="34" charset="-122"/>
                <a:ea typeface="微软雅黑" panose="020B0503020204020204" pitchFamily="34" charset="-122"/>
              </a:rPr>
              <a:t>动态加载碎片时的容器</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150EC3A-47D9-4549-8038-AA4EBB186179}"/>
              </a:ext>
            </a:extLst>
          </p:cNvPr>
          <p:cNvSpPr/>
          <p:nvPr/>
        </p:nvSpPr>
        <p:spPr>
          <a:xfrm>
            <a:off x="899592" y="6099574"/>
            <a:ext cx="3744416" cy="353165"/>
          </a:xfrm>
          <a:prstGeom prst="rect">
            <a:avLst/>
          </a:prstGeom>
          <a:noFill/>
          <a:ln w="28575">
            <a:solidFill>
              <a:schemeClr val="accent4">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4" name="标注: 线形 13">
            <a:extLst>
              <a:ext uri="{FF2B5EF4-FFF2-40B4-BE49-F238E27FC236}">
                <a16:creationId xmlns:a16="http://schemas.microsoft.com/office/drawing/2014/main" id="{21612228-6928-445E-8D0C-A8608D51EFF9}"/>
              </a:ext>
            </a:extLst>
          </p:cNvPr>
          <p:cNvSpPr/>
          <p:nvPr/>
        </p:nvSpPr>
        <p:spPr>
          <a:xfrm>
            <a:off x="4913030" y="6087946"/>
            <a:ext cx="2232248" cy="533054"/>
          </a:xfrm>
          <a:prstGeom prst="borderCallout1">
            <a:avLst>
              <a:gd name="adj1" fmla="val -1902"/>
              <a:gd name="adj2" fmla="val 50254"/>
              <a:gd name="adj3" fmla="val -50584"/>
              <a:gd name="adj4" fmla="val 49874"/>
            </a:avLst>
          </a:prstGeom>
          <a:solidFill>
            <a:srgbClr val="0070C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a:solidFill>
                  <a:schemeClr val="bg1"/>
                </a:solidFill>
              </a:rPr>
              <a:t>单击按钮后加载</a:t>
            </a:r>
            <a:r>
              <a:rPr lang="en-US" altLang="zh-CN" sz="1600" b="1" dirty="0" err="1">
                <a:solidFill>
                  <a:schemeClr val="bg1"/>
                </a:solidFill>
              </a:rPr>
              <a:t>AnotherFragment</a:t>
            </a:r>
            <a:endParaRPr lang="zh-CN" altLang="en-US" sz="1600" b="1" dirty="0">
              <a:solidFill>
                <a:schemeClr val="bg1"/>
              </a:solidFill>
            </a:endParaRPr>
          </a:p>
        </p:txBody>
      </p:sp>
      <p:cxnSp>
        <p:nvCxnSpPr>
          <p:cNvPr id="16" name="直接连接符 15">
            <a:extLst>
              <a:ext uri="{FF2B5EF4-FFF2-40B4-BE49-F238E27FC236}">
                <a16:creationId xmlns:a16="http://schemas.microsoft.com/office/drawing/2014/main" id="{2663C289-3358-4B0E-9DDB-BB67285B0681}"/>
              </a:ext>
            </a:extLst>
          </p:cNvPr>
          <p:cNvCxnSpPr>
            <a:stCxn id="14" idx="2"/>
            <a:endCxn id="13" idx="3"/>
          </p:cNvCxnSpPr>
          <p:nvPr/>
        </p:nvCxnSpPr>
        <p:spPr>
          <a:xfrm flipH="1" flipV="1">
            <a:off x="4644008" y="6276157"/>
            <a:ext cx="269022" cy="78316"/>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1254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1" grpId="0" animBg="1"/>
      <p:bldP spid="6" grpId="0" animBg="1"/>
      <p:bldP spid="12" grpId="0" animBg="1"/>
      <p:bldP spid="10"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title"/>
          </p:nvPr>
        </p:nvSpPr>
        <p:spPr>
          <a:xfrm>
            <a:off x="318358" y="464038"/>
            <a:ext cx="8229600" cy="838962"/>
          </a:xfrm>
        </p:spPr>
        <p:txBody>
          <a:bodyPr/>
          <a:lstStyle/>
          <a:p>
            <a:endParaRPr lang="zh-CN" altLang="en-US"/>
          </a:p>
        </p:txBody>
      </p:sp>
      <p:sp>
        <p:nvSpPr>
          <p:cNvPr id="6" name="矩形 5"/>
          <p:cNvSpPr/>
          <p:nvPr/>
        </p:nvSpPr>
        <p:spPr>
          <a:xfrm>
            <a:off x="318355" y="332656"/>
            <a:ext cx="8507290" cy="3477875"/>
          </a:xfrm>
          <a:prstGeom prst="rect">
            <a:avLst/>
          </a:prstGeom>
          <a:solidFill>
            <a:schemeClr val="accent1">
              <a:lumMod val="20000"/>
              <a:lumOff val="80000"/>
            </a:schemeClr>
          </a:solidFill>
        </p:spPr>
        <p:txBody>
          <a:bodyPr wrap="square">
            <a:spAutoFit/>
          </a:bodyPr>
          <a:lstStyle/>
          <a:p>
            <a:r>
              <a:rPr lang="en-US" altLang="zh-CN" sz="2200" dirty="0"/>
              <a:t> public void </a:t>
            </a:r>
            <a:r>
              <a:rPr lang="en-US" altLang="zh-CN" sz="2200" b="1" dirty="0" err="1">
                <a:solidFill>
                  <a:srgbClr val="FF3399"/>
                </a:solidFill>
              </a:rPr>
              <a:t>onClick</a:t>
            </a:r>
            <a:r>
              <a:rPr lang="en-US" altLang="zh-CN" sz="2200" dirty="0"/>
              <a:t>(View view) {</a:t>
            </a:r>
          </a:p>
          <a:p>
            <a:r>
              <a:rPr lang="en-US" altLang="zh-CN" sz="2200" dirty="0"/>
              <a:t>        switch(</a:t>
            </a:r>
            <a:r>
              <a:rPr lang="en-US" altLang="zh-CN" sz="2200" dirty="0" err="1"/>
              <a:t>view.getId</a:t>
            </a:r>
            <a:r>
              <a:rPr lang="en-US" altLang="zh-CN" sz="2200" dirty="0"/>
              <a:t>())</a:t>
            </a:r>
          </a:p>
          <a:p>
            <a:r>
              <a:rPr lang="en-US" altLang="zh-CN" sz="2200" dirty="0"/>
              <a:t>        {</a:t>
            </a:r>
          </a:p>
          <a:p>
            <a:r>
              <a:rPr lang="en-US" altLang="zh-CN" sz="2200" dirty="0"/>
              <a:t>            case </a:t>
            </a:r>
            <a:r>
              <a:rPr lang="en-US" altLang="zh-CN" sz="2200" dirty="0" err="1"/>
              <a:t>R.id.button</a:t>
            </a:r>
            <a:r>
              <a:rPr lang="en-US" altLang="zh-CN" sz="2200" dirty="0"/>
              <a:t>: </a:t>
            </a:r>
          </a:p>
          <a:p>
            <a:r>
              <a:rPr lang="en-US" altLang="zh-CN" sz="2200" dirty="0"/>
              <a:t>                </a:t>
            </a:r>
            <a:r>
              <a:rPr lang="en-US" altLang="zh-CN" b="1" dirty="0" err="1">
                <a:solidFill>
                  <a:srgbClr val="000099"/>
                </a:solidFill>
              </a:rPr>
              <a:t>replaceFragment</a:t>
            </a:r>
            <a:r>
              <a:rPr lang="en-US" altLang="zh-CN" dirty="0"/>
              <a:t>(</a:t>
            </a:r>
            <a:r>
              <a:rPr lang="en-US" altLang="zh-CN" b="1" dirty="0" err="1">
                <a:solidFill>
                  <a:srgbClr val="FF0000"/>
                </a:solidFill>
              </a:rPr>
              <a:t>R.id.news_content_layout</a:t>
            </a:r>
            <a:r>
              <a:rPr lang="en-US" altLang="zh-CN" b="1" dirty="0">
                <a:solidFill>
                  <a:srgbClr val="FF0000"/>
                </a:solidFill>
              </a:rPr>
              <a:t>, </a:t>
            </a:r>
            <a:r>
              <a:rPr lang="en-US" altLang="zh-CN" dirty="0"/>
              <a:t>new </a:t>
            </a:r>
            <a:r>
              <a:rPr lang="en-US" altLang="zh-CN" dirty="0" err="1"/>
              <a:t>AnotherFragment</a:t>
            </a:r>
            <a:r>
              <a:rPr lang="en-US" altLang="zh-CN" dirty="0"/>
              <a:t>());</a:t>
            </a:r>
          </a:p>
          <a:p>
            <a:r>
              <a:rPr lang="en-US" altLang="zh-CN" sz="2200" dirty="0"/>
              <a:t>                break;</a:t>
            </a:r>
          </a:p>
          <a:p>
            <a:r>
              <a:rPr lang="en-US" altLang="zh-CN" sz="2200" dirty="0"/>
              <a:t>            default:</a:t>
            </a:r>
          </a:p>
          <a:p>
            <a:r>
              <a:rPr lang="en-US" altLang="zh-CN" sz="2200" dirty="0"/>
              <a:t>                break;</a:t>
            </a:r>
          </a:p>
          <a:p>
            <a:r>
              <a:rPr lang="en-US" altLang="zh-CN" sz="2200" dirty="0"/>
              <a:t>        }</a:t>
            </a:r>
          </a:p>
          <a:p>
            <a:r>
              <a:rPr lang="en-US" altLang="zh-CN" sz="2200" dirty="0"/>
              <a:t>    }</a:t>
            </a:r>
            <a:endParaRPr lang="zh-CN" altLang="en-US" sz="2200" dirty="0"/>
          </a:p>
        </p:txBody>
      </p:sp>
      <p:sp>
        <p:nvSpPr>
          <p:cNvPr id="5" name="矩形 4">
            <a:extLst>
              <a:ext uri="{FF2B5EF4-FFF2-40B4-BE49-F238E27FC236}">
                <a16:creationId xmlns:a16="http://schemas.microsoft.com/office/drawing/2014/main" id="{70D2CF3A-0EB8-454A-B07C-EA4F05058EE0}"/>
              </a:ext>
            </a:extLst>
          </p:cNvPr>
          <p:cNvSpPr/>
          <p:nvPr/>
        </p:nvSpPr>
        <p:spPr>
          <a:xfrm>
            <a:off x="1475637" y="1745404"/>
            <a:ext cx="7272808" cy="353165"/>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标注: 线形 7">
            <a:extLst>
              <a:ext uri="{FF2B5EF4-FFF2-40B4-BE49-F238E27FC236}">
                <a16:creationId xmlns:a16="http://schemas.microsoft.com/office/drawing/2014/main" id="{B7527607-53F7-4F81-A59A-C8B252671B53}"/>
              </a:ext>
            </a:extLst>
          </p:cNvPr>
          <p:cNvSpPr/>
          <p:nvPr/>
        </p:nvSpPr>
        <p:spPr>
          <a:xfrm>
            <a:off x="4865205" y="2440136"/>
            <a:ext cx="2232248" cy="672241"/>
          </a:xfrm>
          <a:prstGeom prst="borderCallout1">
            <a:avLst>
              <a:gd name="adj1" fmla="val -1902"/>
              <a:gd name="adj2" fmla="val 50254"/>
              <a:gd name="adj3" fmla="val -50584"/>
              <a:gd name="adj4" fmla="val 49874"/>
            </a:avLst>
          </a:prstGeom>
          <a:solidFill>
            <a:srgbClr val="0070C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solidFill>
                  <a:schemeClr val="bg1"/>
                </a:solidFill>
              </a:rPr>
              <a:t>单击按钮后加载</a:t>
            </a:r>
            <a:r>
              <a:rPr lang="en-US" altLang="zh-CN" b="1" dirty="0" err="1">
                <a:solidFill>
                  <a:schemeClr val="bg1"/>
                </a:solidFill>
              </a:rPr>
              <a:t>AnotherFragment</a:t>
            </a:r>
            <a:endParaRPr lang="zh-CN" altLang="en-US" b="1" dirty="0">
              <a:solidFill>
                <a:schemeClr val="bg1"/>
              </a:solidFill>
            </a:endParaRPr>
          </a:p>
        </p:txBody>
      </p:sp>
      <p:sp>
        <p:nvSpPr>
          <p:cNvPr id="14" name="矩形 13">
            <a:extLst>
              <a:ext uri="{FF2B5EF4-FFF2-40B4-BE49-F238E27FC236}">
                <a16:creationId xmlns:a16="http://schemas.microsoft.com/office/drawing/2014/main" id="{6A63D984-6035-48BD-9E0C-3DD549C11EB9}"/>
              </a:ext>
            </a:extLst>
          </p:cNvPr>
          <p:cNvSpPr/>
          <p:nvPr/>
        </p:nvSpPr>
        <p:spPr>
          <a:xfrm>
            <a:off x="318356" y="3845555"/>
            <a:ext cx="8507289" cy="2554545"/>
          </a:xfrm>
          <a:prstGeom prst="rect">
            <a:avLst/>
          </a:prstGeom>
          <a:solidFill>
            <a:schemeClr val="accent5">
              <a:lumMod val="40000"/>
              <a:lumOff val="60000"/>
            </a:schemeClr>
          </a:solidFill>
        </p:spPr>
        <p:txBody>
          <a:bodyPr wrap="square">
            <a:spAutoFit/>
          </a:bodyPr>
          <a:lstStyle/>
          <a:p>
            <a:r>
              <a:rPr lang="en-US" altLang="zh-CN" sz="2000" dirty="0"/>
              <a:t>private void </a:t>
            </a:r>
            <a:r>
              <a:rPr lang="en-US" altLang="zh-CN" sz="2000" b="1" dirty="0" err="1">
                <a:solidFill>
                  <a:srgbClr val="000099"/>
                </a:solidFill>
              </a:rPr>
              <a:t>replaceFragment</a:t>
            </a:r>
            <a:r>
              <a:rPr lang="en-US" altLang="zh-CN" sz="2000" dirty="0"/>
              <a:t>(int </a:t>
            </a:r>
            <a:r>
              <a:rPr lang="en-US" altLang="zh-CN" sz="2000" dirty="0" err="1"/>
              <a:t>frameLayout</a:t>
            </a:r>
            <a:r>
              <a:rPr lang="en-US" altLang="zh-CN" sz="2000" dirty="0"/>
              <a:t>, Fragment fragment)</a:t>
            </a:r>
          </a:p>
          <a:p>
            <a:r>
              <a:rPr lang="en-US" altLang="zh-CN" sz="2000" dirty="0"/>
              <a:t>    {</a:t>
            </a:r>
          </a:p>
          <a:p>
            <a:r>
              <a:rPr lang="en-US" altLang="zh-CN" sz="2000" b="1" dirty="0"/>
              <a:t>        </a:t>
            </a:r>
            <a:r>
              <a:rPr lang="en-US" altLang="zh-CN" sz="2000" b="1" dirty="0" err="1"/>
              <a:t>FragmentManager</a:t>
            </a:r>
            <a:r>
              <a:rPr lang="en-US" altLang="zh-CN" sz="2000" b="1" dirty="0"/>
              <a:t> </a:t>
            </a:r>
            <a:r>
              <a:rPr lang="en-US" altLang="zh-CN" sz="2000" b="1" dirty="0" err="1"/>
              <a:t>fm</a:t>
            </a:r>
            <a:r>
              <a:rPr lang="en-US" altLang="zh-CN" sz="2000" b="1" dirty="0"/>
              <a:t> = </a:t>
            </a:r>
            <a:r>
              <a:rPr lang="en-US" altLang="zh-CN" sz="2000" b="1" dirty="0" err="1"/>
              <a:t>getSupportFragmentManager</a:t>
            </a:r>
            <a:r>
              <a:rPr lang="en-US" altLang="zh-CN" sz="2000" b="1" dirty="0"/>
              <a:t>();</a:t>
            </a:r>
          </a:p>
          <a:p>
            <a:r>
              <a:rPr lang="en-US" altLang="zh-CN" sz="2000" b="1" dirty="0"/>
              <a:t>        </a:t>
            </a:r>
            <a:r>
              <a:rPr lang="en-US" altLang="zh-CN" sz="2000" b="1" dirty="0" err="1"/>
              <a:t>FragmentTransaction</a:t>
            </a:r>
            <a:r>
              <a:rPr lang="en-US" altLang="zh-CN" sz="2000" b="1" dirty="0"/>
              <a:t> trans = </a:t>
            </a:r>
            <a:r>
              <a:rPr lang="en-US" altLang="zh-CN" sz="2000" b="1" dirty="0" err="1"/>
              <a:t>fm.beginTransaction</a:t>
            </a:r>
            <a:r>
              <a:rPr lang="en-US" altLang="zh-CN" sz="2000" b="1" dirty="0"/>
              <a:t>();</a:t>
            </a:r>
          </a:p>
          <a:p>
            <a:r>
              <a:rPr lang="en-US" altLang="zh-CN" sz="2000" b="1" dirty="0"/>
              <a:t>       </a:t>
            </a:r>
            <a:r>
              <a:rPr lang="en-US" altLang="zh-CN" sz="2000" b="1" dirty="0">
                <a:solidFill>
                  <a:srgbClr val="FF0000"/>
                </a:solidFill>
              </a:rPr>
              <a:t> </a:t>
            </a:r>
            <a:r>
              <a:rPr lang="en-US" altLang="zh-CN" sz="2000" b="1" dirty="0" err="1">
                <a:solidFill>
                  <a:srgbClr val="FF0000"/>
                </a:solidFill>
              </a:rPr>
              <a:t>trans.replace</a:t>
            </a:r>
            <a:r>
              <a:rPr lang="en-US" altLang="zh-CN" sz="2000" b="1" dirty="0">
                <a:solidFill>
                  <a:srgbClr val="FF0000"/>
                </a:solidFill>
              </a:rPr>
              <a:t>(</a:t>
            </a:r>
            <a:r>
              <a:rPr lang="en-US" altLang="zh-CN" sz="2000" b="1" dirty="0" err="1">
                <a:solidFill>
                  <a:srgbClr val="FF0000"/>
                </a:solidFill>
              </a:rPr>
              <a:t>frameLayout</a:t>
            </a:r>
            <a:r>
              <a:rPr lang="en-US" altLang="zh-CN" sz="2000" b="1" dirty="0">
                <a:solidFill>
                  <a:srgbClr val="FF0000"/>
                </a:solidFill>
              </a:rPr>
              <a:t>, fragment);</a:t>
            </a:r>
          </a:p>
          <a:p>
            <a:r>
              <a:rPr lang="en-US" altLang="zh-CN" sz="2000" b="1" dirty="0"/>
              <a:t>        </a:t>
            </a:r>
            <a:r>
              <a:rPr lang="en-US" altLang="zh-CN" sz="2000" b="1" dirty="0" err="1"/>
              <a:t>trans.addToBackStack</a:t>
            </a:r>
            <a:r>
              <a:rPr lang="en-US" altLang="zh-CN" sz="2000" b="1" dirty="0"/>
              <a:t>(null);</a:t>
            </a:r>
          </a:p>
          <a:p>
            <a:r>
              <a:rPr lang="en-US" altLang="zh-CN" sz="2000" b="1" dirty="0"/>
              <a:t>        </a:t>
            </a:r>
            <a:r>
              <a:rPr lang="en-US" altLang="zh-CN" sz="2000" b="1" dirty="0" err="1"/>
              <a:t>trans.commit</a:t>
            </a:r>
            <a:r>
              <a:rPr lang="en-US" altLang="zh-CN" sz="2000" b="1" dirty="0"/>
              <a:t>();</a:t>
            </a:r>
          </a:p>
          <a:p>
            <a:r>
              <a:rPr lang="en-US" altLang="zh-CN" sz="2000" dirty="0"/>
              <a:t>    }</a:t>
            </a:r>
            <a:endParaRPr lang="zh-CN" altLang="en-US" sz="2000" dirty="0"/>
          </a:p>
        </p:txBody>
      </p:sp>
    </p:spTree>
    <p:extLst>
      <p:ext uri="{BB962C8B-B14F-4D97-AF65-F5344CB8AC3E}">
        <p14:creationId xmlns:p14="http://schemas.microsoft.com/office/powerpoint/2010/main" val="362431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C6182F-DFA1-4FEE-AC1F-862519BC42D2}"/>
              </a:ext>
            </a:extLst>
          </p:cNvPr>
          <p:cNvSpPr>
            <a:spLocks noGrp="1"/>
          </p:cNvSpPr>
          <p:nvPr>
            <p:ph idx="1"/>
          </p:nvPr>
        </p:nvSpPr>
        <p:spPr/>
        <p:txBody>
          <a:bodyPr>
            <a:normAutofit fontScale="62500" lnSpcReduction="20000"/>
          </a:bodyPr>
          <a:lstStyle/>
          <a:p>
            <a:r>
              <a:rPr lang="en-US" altLang="zh-CN" dirty="0"/>
              <a:t>add</a:t>
            </a:r>
            <a:r>
              <a:rPr lang="zh-CN" altLang="en-US" dirty="0"/>
              <a:t>：</a:t>
            </a:r>
            <a:r>
              <a:rPr lang="en-US" altLang="zh-CN" dirty="0" err="1"/>
              <a:t>onAttach</a:t>
            </a:r>
            <a:r>
              <a:rPr lang="en-US" altLang="zh-CN" dirty="0"/>
              <a:t>-&gt;</a:t>
            </a:r>
            <a:r>
              <a:rPr lang="en-US" altLang="zh-CN" dirty="0" err="1"/>
              <a:t>onCreate</a:t>
            </a:r>
            <a:r>
              <a:rPr lang="en-US" altLang="zh-CN" dirty="0"/>
              <a:t>-&gt;</a:t>
            </a:r>
            <a:r>
              <a:rPr lang="en-US" altLang="zh-CN" dirty="0" err="1"/>
              <a:t>onCreateView</a:t>
            </a:r>
            <a:r>
              <a:rPr lang="en-US" altLang="zh-CN" dirty="0"/>
              <a:t>-&gt;</a:t>
            </a:r>
            <a:r>
              <a:rPr lang="en-US" altLang="zh-CN" dirty="0" err="1"/>
              <a:t>onActivityCreated</a:t>
            </a:r>
            <a:r>
              <a:rPr lang="en-US" altLang="zh-CN" dirty="0"/>
              <a:t>-&gt;</a:t>
            </a:r>
            <a:r>
              <a:rPr lang="en-US" altLang="zh-CN" dirty="0" err="1"/>
              <a:t>onStart</a:t>
            </a:r>
            <a:r>
              <a:rPr lang="en-US" altLang="zh-CN" dirty="0"/>
              <a:t>-&gt;</a:t>
            </a:r>
            <a:r>
              <a:rPr lang="en-US" altLang="zh-CN" dirty="0" err="1"/>
              <a:t>onResume</a:t>
            </a:r>
            <a:endParaRPr lang="en-US" altLang="zh-CN" dirty="0"/>
          </a:p>
          <a:p>
            <a:endParaRPr lang="en-US" altLang="zh-CN" dirty="0"/>
          </a:p>
          <a:p>
            <a:r>
              <a:rPr lang="en-US" altLang="zh-CN" dirty="0"/>
              <a:t>remove</a:t>
            </a:r>
            <a:r>
              <a:rPr lang="zh-CN" altLang="en-US" dirty="0"/>
              <a:t>：</a:t>
            </a:r>
            <a:r>
              <a:rPr lang="en-US" altLang="zh-CN" dirty="0" err="1"/>
              <a:t>onPause</a:t>
            </a:r>
            <a:r>
              <a:rPr lang="en-US" altLang="zh-CN" dirty="0"/>
              <a:t>-&gt;</a:t>
            </a:r>
            <a:r>
              <a:rPr lang="en-US" altLang="zh-CN" dirty="0" err="1"/>
              <a:t>onStop</a:t>
            </a:r>
            <a:r>
              <a:rPr lang="en-US" altLang="zh-CN" dirty="0"/>
              <a:t>-&gt;</a:t>
            </a:r>
            <a:r>
              <a:rPr lang="en-US" altLang="zh-CN" dirty="0" err="1"/>
              <a:t>onDestroyView</a:t>
            </a:r>
            <a:r>
              <a:rPr lang="en-US" altLang="zh-CN" dirty="0"/>
              <a:t>-&gt;</a:t>
            </a:r>
            <a:r>
              <a:rPr lang="en-US" altLang="zh-CN" dirty="0" err="1"/>
              <a:t>onDestroy</a:t>
            </a:r>
            <a:r>
              <a:rPr lang="en-US" altLang="zh-CN" dirty="0"/>
              <a:t>-&gt;</a:t>
            </a:r>
            <a:r>
              <a:rPr lang="en-US" altLang="zh-CN" dirty="0" err="1"/>
              <a:t>onDetach</a:t>
            </a:r>
            <a:endParaRPr lang="en-US" altLang="zh-CN" dirty="0"/>
          </a:p>
          <a:p>
            <a:endParaRPr lang="en-US" altLang="zh-CN" dirty="0"/>
          </a:p>
          <a:p>
            <a:r>
              <a:rPr lang="en-US" altLang="zh-CN" dirty="0"/>
              <a:t>show</a:t>
            </a:r>
            <a:r>
              <a:rPr lang="zh-CN" altLang="en-US" dirty="0"/>
              <a:t>：</a:t>
            </a:r>
            <a:r>
              <a:rPr lang="en-US" altLang="zh-CN" dirty="0" err="1"/>
              <a:t>onHiddenChanged</a:t>
            </a:r>
            <a:r>
              <a:rPr lang="en-US" altLang="zh-CN" dirty="0"/>
              <a:t>(</a:t>
            </a:r>
            <a:r>
              <a:rPr lang="en-US" altLang="zh-CN" dirty="0" err="1"/>
              <a:t>boolean</a:t>
            </a:r>
            <a:r>
              <a:rPr lang="en-US" altLang="zh-CN" dirty="0"/>
              <a:t> hidden) hidden</a:t>
            </a:r>
            <a:r>
              <a:rPr lang="zh-CN" altLang="en-US" dirty="0"/>
              <a:t>为</a:t>
            </a:r>
            <a:r>
              <a:rPr lang="en-US" altLang="zh-CN" dirty="0"/>
              <a:t>false</a:t>
            </a:r>
          </a:p>
          <a:p>
            <a:endParaRPr lang="en-US" altLang="zh-CN" dirty="0"/>
          </a:p>
          <a:p>
            <a:r>
              <a:rPr lang="en-US" altLang="zh-CN" dirty="0"/>
              <a:t>hide</a:t>
            </a:r>
            <a:r>
              <a:rPr lang="zh-CN" altLang="en-US" dirty="0"/>
              <a:t>：</a:t>
            </a:r>
            <a:r>
              <a:rPr lang="en-US" altLang="zh-CN" dirty="0" err="1"/>
              <a:t>onHiddenChanged</a:t>
            </a:r>
            <a:r>
              <a:rPr lang="en-US" altLang="zh-CN" dirty="0"/>
              <a:t>(</a:t>
            </a:r>
            <a:r>
              <a:rPr lang="en-US" altLang="zh-CN" dirty="0" err="1"/>
              <a:t>boolean</a:t>
            </a:r>
            <a:r>
              <a:rPr lang="en-US" altLang="zh-CN" dirty="0"/>
              <a:t> hidden) hidden</a:t>
            </a:r>
            <a:r>
              <a:rPr lang="zh-CN" altLang="en-US" dirty="0"/>
              <a:t>为</a:t>
            </a:r>
            <a:r>
              <a:rPr lang="en-US" altLang="zh-CN" dirty="0"/>
              <a:t>true</a:t>
            </a:r>
          </a:p>
          <a:p>
            <a:endParaRPr lang="en-US" altLang="zh-CN" dirty="0"/>
          </a:p>
          <a:p>
            <a:r>
              <a:rPr lang="en-US" altLang="zh-CN" dirty="0"/>
              <a:t>replace</a:t>
            </a:r>
            <a:r>
              <a:rPr lang="zh-CN" altLang="en-US" dirty="0"/>
              <a:t>：原</a:t>
            </a:r>
            <a:r>
              <a:rPr lang="en-US" altLang="zh-CN" dirty="0"/>
              <a:t>Fragment</a:t>
            </a:r>
            <a:r>
              <a:rPr lang="zh-CN" altLang="en-US" dirty="0"/>
              <a:t>的</a:t>
            </a:r>
            <a:r>
              <a:rPr lang="en-US" altLang="zh-CN" dirty="0"/>
              <a:t>remove</a:t>
            </a:r>
            <a:r>
              <a:rPr lang="zh-CN" altLang="en-US" dirty="0"/>
              <a:t>生命周期</a:t>
            </a:r>
            <a:r>
              <a:rPr lang="en-US" altLang="zh-CN" dirty="0"/>
              <a:t>-&gt;</a:t>
            </a:r>
            <a:r>
              <a:rPr lang="zh-CN" altLang="en-US" dirty="0"/>
              <a:t>新</a:t>
            </a:r>
            <a:r>
              <a:rPr lang="en-US" altLang="zh-CN" dirty="0"/>
              <a:t>Fragment</a:t>
            </a:r>
            <a:r>
              <a:rPr lang="zh-CN" altLang="en-US" dirty="0"/>
              <a:t>的</a:t>
            </a:r>
            <a:r>
              <a:rPr lang="en-US" altLang="zh-CN" dirty="0"/>
              <a:t>add</a:t>
            </a:r>
            <a:r>
              <a:rPr lang="zh-CN" altLang="en-US" dirty="0"/>
              <a:t>生命周期</a:t>
            </a:r>
          </a:p>
          <a:p>
            <a:endParaRPr lang="zh-CN" altLang="en-US" dirty="0"/>
          </a:p>
          <a:p>
            <a:r>
              <a:rPr lang="en-US" altLang="zh-CN" dirty="0" err="1"/>
              <a:t>replace+addToBackStack</a:t>
            </a:r>
            <a:r>
              <a:rPr lang="zh-CN" altLang="en-US" dirty="0"/>
              <a:t>：原</a:t>
            </a:r>
            <a:r>
              <a:rPr lang="en-US" altLang="zh-CN" dirty="0"/>
              <a:t>Fragment </a:t>
            </a:r>
            <a:r>
              <a:rPr lang="en-US" altLang="zh-CN" dirty="0" err="1"/>
              <a:t>onPause</a:t>
            </a:r>
            <a:r>
              <a:rPr lang="en-US" altLang="zh-CN" dirty="0"/>
              <a:t>-&gt;</a:t>
            </a:r>
            <a:r>
              <a:rPr lang="en-US" altLang="zh-CN" dirty="0" err="1"/>
              <a:t>onStop</a:t>
            </a:r>
            <a:r>
              <a:rPr lang="en-US" altLang="zh-CN" dirty="0"/>
              <a:t>-&gt;</a:t>
            </a:r>
            <a:r>
              <a:rPr lang="en-US" altLang="zh-CN" dirty="0" err="1"/>
              <a:t>onDestroyView</a:t>
            </a:r>
            <a:r>
              <a:rPr lang="en-US" altLang="zh-CN" dirty="0"/>
              <a:t>-&gt;</a:t>
            </a:r>
            <a:r>
              <a:rPr lang="zh-CN" altLang="en-US" dirty="0"/>
              <a:t>新</a:t>
            </a:r>
            <a:r>
              <a:rPr lang="en-US" altLang="zh-CN" dirty="0"/>
              <a:t>Fragment</a:t>
            </a:r>
            <a:r>
              <a:rPr lang="zh-CN" altLang="en-US" dirty="0"/>
              <a:t>的</a:t>
            </a:r>
            <a:r>
              <a:rPr lang="en-US" altLang="zh-CN" dirty="0"/>
              <a:t>add</a:t>
            </a:r>
            <a:r>
              <a:rPr lang="zh-CN" altLang="en-US" dirty="0"/>
              <a:t>生命周期</a:t>
            </a:r>
          </a:p>
          <a:p>
            <a:r>
              <a:rPr lang="zh-CN" altLang="en-US" dirty="0"/>
              <a:t>之后点击</a:t>
            </a:r>
            <a:r>
              <a:rPr lang="en-US" altLang="zh-CN" dirty="0"/>
              <a:t>back</a:t>
            </a:r>
            <a:r>
              <a:rPr lang="zh-CN" altLang="en-US" dirty="0"/>
              <a:t>：新</a:t>
            </a:r>
            <a:r>
              <a:rPr lang="en-US" altLang="zh-CN" dirty="0"/>
              <a:t>Fragment</a:t>
            </a:r>
            <a:r>
              <a:rPr lang="zh-CN" altLang="en-US" dirty="0"/>
              <a:t>的</a:t>
            </a:r>
            <a:r>
              <a:rPr lang="en-US" altLang="zh-CN" dirty="0"/>
              <a:t>remove-&gt;</a:t>
            </a:r>
            <a:r>
              <a:rPr lang="en-US" altLang="zh-CN" dirty="0" err="1"/>
              <a:t>onCreateView</a:t>
            </a:r>
            <a:r>
              <a:rPr lang="en-US" altLang="zh-CN" dirty="0"/>
              <a:t>-&gt;</a:t>
            </a:r>
            <a:r>
              <a:rPr lang="en-US" altLang="zh-CN" dirty="0" err="1"/>
              <a:t>onViewCreated</a:t>
            </a:r>
            <a:r>
              <a:rPr lang="en-US" altLang="zh-CN" dirty="0"/>
              <a:t>-&gt;</a:t>
            </a:r>
            <a:r>
              <a:rPr lang="en-US" altLang="zh-CN" dirty="0" err="1"/>
              <a:t>onActivityCreated</a:t>
            </a:r>
            <a:r>
              <a:rPr lang="en-US" altLang="zh-CN" dirty="0"/>
              <a:t>-&gt;</a:t>
            </a:r>
            <a:r>
              <a:rPr lang="en-US" altLang="zh-CN" dirty="0" err="1"/>
              <a:t>onStart</a:t>
            </a:r>
            <a:r>
              <a:rPr lang="en-US" altLang="zh-CN" dirty="0"/>
              <a:t>-&gt;</a:t>
            </a:r>
            <a:r>
              <a:rPr lang="en-US" altLang="zh-CN" dirty="0" err="1"/>
              <a:t>onResume</a:t>
            </a:r>
            <a:endParaRPr lang="zh-CN" altLang="en-US" dirty="0"/>
          </a:p>
          <a:p>
            <a:endParaRPr lang="zh-CN" altLang="en-US" dirty="0"/>
          </a:p>
          <a:p>
            <a:r>
              <a:rPr lang="en-US" altLang="zh-CN" dirty="0"/>
              <a:t>detach</a:t>
            </a:r>
            <a:r>
              <a:rPr lang="zh-CN" altLang="en-US" dirty="0"/>
              <a:t>：</a:t>
            </a:r>
            <a:r>
              <a:rPr lang="en-US" altLang="zh-CN" dirty="0" err="1"/>
              <a:t>onPause</a:t>
            </a:r>
            <a:r>
              <a:rPr lang="en-US" altLang="zh-CN" dirty="0"/>
              <a:t>-&gt;</a:t>
            </a:r>
            <a:r>
              <a:rPr lang="en-US" altLang="zh-CN" dirty="0" err="1"/>
              <a:t>onStop</a:t>
            </a:r>
            <a:r>
              <a:rPr lang="en-US" altLang="zh-CN" dirty="0"/>
              <a:t>-&gt;</a:t>
            </a:r>
            <a:r>
              <a:rPr lang="en-US" altLang="zh-CN" dirty="0" err="1"/>
              <a:t>onDestroyView</a:t>
            </a:r>
            <a:r>
              <a:rPr lang="en-US" altLang="zh-CN" dirty="0"/>
              <a:t> </a:t>
            </a:r>
            <a:r>
              <a:rPr lang="zh-CN" altLang="en-US" dirty="0"/>
              <a:t>只是视图被移除，</a:t>
            </a:r>
            <a:r>
              <a:rPr lang="en-US" altLang="zh-CN" dirty="0"/>
              <a:t>Fragment</a:t>
            </a:r>
            <a:r>
              <a:rPr lang="zh-CN" altLang="en-US" dirty="0"/>
              <a:t>关联状态还是不变，处于</a:t>
            </a:r>
            <a:r>
              <a:rPr lang="en-US" altLang="zh-CN" dirty="0" err="1"/>
              <a:t>FragmentManger</a:t>
            </a:r>
            <a:r>
              <a:rPr lang="zh-CN" altLang="en-US" dirty="0"/>
              <a:t>的管理下</a:t>
            </a:r>
          </a:p>
          <a:p>
            <a:endParaRPr lang="zh-CN" altLang="en-US" dirty="0"/>
          </a:p>
          <a:p>
            <a:r>
              <a:rPr lang="en-US" altLang="zh-CN" dirty="0" err="1"/>
              <a:t>FragmentTransaction.attach</a:t>
            </a:r>
            <a:r>
              <a:rPr lang="en-US" altLang="zh-CN" dirty="0"/>
              <a:t>(Fragment var1)</a:t>
            </a:r>
            <a:r>
              <a:rPr lang="zh-CN" altLang="en-US" dirty="0"/>
              <a:t>：</a:t>
            </a:r>
            <a:r>
              <a:rPr lang="en-US" altLang="zh-CN" dirty="0" err="1"/>
              <a:t>onStart</a:t>
            </a:r>
            <a:r>
              <a:rPr lang="en-US" altLang="zh-CN" dirty="0"/>
              <a:t>-&gt;</a:t>
            </a:r>
            <a:r>
              <a:rPr lang="en-US" altLang="zh-CN" dirty="0" err="1"/>
              <a:t>onResume</a:t>
            </a:r>
            <a:r>
              <a:rPr lang="en-US" altLang="zh-CN" dirty="0"/>
              <a:t>-&gt;</a:t>
            </a:r>
            <a:r>
              <a:rPr lang="en-US" altLang="zh-CN" dirty="0" err="1"/>
              <a:t>onCreateView</a:t>
            </a:r>
            <a:endParaRPr lang="zh-CN" altLang="en-US" dirty="0"/>
          </a:p>
        </p:txBody>
      </p:sp>
      <p:sp>
        <p:nvSpPr>
          <p:cNvPr id="3" name="标题 2">
            <a:extLst>
              <a:ext uri="{FF2B5EF4-FFF2-40B4-BE49-F238E27FC236}">
                <a16:creationId xmlns:a16="http://schemas.microsoft.com/office/drawing/2014/main" id="{19DD12C7-0929-4095-9AF8-57064293E196}"/>
              </a:ext>
            </a:extLst>
          </p:cNvPr>
          <p:cNvSpPr>
            <a:spLocks noGrp="1"/>
          </p:cNvSpPr>
          <p:nvPr>
            <p:ph type="title"/>
          </p:nvPr>
        </p:nvSpPr>
        <p:spPr/>
        <p:txBody>
          <a:bodyPr/>
          <a:lstStyle/>
          <a:p>
            <a:r>
              <a:rPr lang="en-US" altLang="zh-CN" dirty="0"/>
              <a:t>Fragment</a:t>
            </a:r>
            <a:r>
              <a:rPr lang="zh-CN" altLang="en-US" dirty="0"/>
              <a:t>相关操作对生命周期的影响</a:t>
            </a:r>
          </a:p>
        </p:txBody>
      </p:sp>
    </p:spTree>
    <p:extLst>
      <p:ext uri="{BB962C8B-B14F-4D97-AF65-F5344CB8AC3E}">
        <p14:creationId xmlns:p14="http://schemas.microsoft.com/office/powerpoint/2010/main" val="377553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可以在活动中获取碎片实例，进而调用 </a:t>
            </a:r>
            <a:r>
              <a:rPr lang="en-US" altLang="zh-CN" sz="2400" dirty="0"/>
              <a:t>fragment </a:t>
            </a:r>
            <a:r>
              <a:rPr lang="zh-CN" altLang="en-US" sz="2400" dirty="0"/>
              <a:t>中的方法：</a:t>
            </a:r>
            <a:endParaRPr lang="en-US" altLang="zh-CN" sz="2400" dirty="0"/>
          </a:p>
          <a:p>
            <a:pPr lvl="1"/>
            <a:r>
              <a:rPr lang="en-US" altLang="zh-CN" sz="2000" dirty="0" err="1"/>
              <a:t>FramengtManager</a:t>
            </a:r>
            <a:r>
              <a:rPr lang="en-US" altLang="zh-CN" sz="2000" dirty="0"/>
              <a:t> </a:t>
            </a:r>
            <a:r>
              <a:rPr lang="en-US" altLang="zh-CN" sz="2000" dirty="0" err="1"/>
              <a:t>fm</a:t>
            </a:r>
            <a:r>
              <a:rPr lang="en-US" altLang="zh-CN" sz="2000" dirty="0"/>
              <a:t> = </a:t>
            </a:r>
            <a:r>
              <a:rPr lang="en-US" altLang="zh-CN" sz="2000" dirty="0" err="1"/>
              <a:t>getSupportFramengtManager</a:t>
            </a:r>
            <a:r>
              <a:rPr lang="en-US" altLang="zh-CN" sz="2000" dirty="0"/>
              <a:t>();</a:t>
            </a:r>
          </a:p>
          <a:p>
            <a:pPr lvl="1"/>
            <a:r>
              <a:rPr lang="en-US" altLang="zh-CN" sz="2000" dirty="0" err="1"/>
              <a:t>DetailFragment</a:t>
            </a:r>
            <a:r>
              <a:rPr lang="en-US" altLang="zh-CN" sz="2000" dirty="0"/>
              <a:t> frag = (</a:t>
            </a:r>
            <a:r>
              <a:rPr lang="en-US" altLang="zh-CN" sz="2000" dirty="0" err="1"/>
              <a:t>DetailFragment</a:t>
            </a:r>
            <a:r>
              <a:rPr lang="en-US" altLang="zh-CN" sz="2000" dirty="0"/>
              <a:t>)</a:t>
            </a:r>
            <a:r>
              <a:rPr lang="en-US" altLang="zh-CN" sz="2000" b="1" dirty="0" err="1">
                <a:solidFill>
                  <a:srgbClr val="FF0000"/>
                </a:solidFill>
              </a:rPr>
              <a:t>fm</a:t>
            </a:r>
            <a:r>
              <a:rPr lang="en-US" altLang="zh-CN" sz="2000" dirty="0" err="1"/>
              <a:t>.</a:t>
            </a:r>
            <a:r>
              <a:rPr lang="en-US" altLang="zh-CN" sz="2000" b="1" dirty="0" err="1">
                <a:solidFill>
                  <a:srgbClr val="000099"/>
                </a:solidFill>
              </a:rPr>
              <a:t>findFragmentById</a:t>
            </a:r>
            <a:r>
              <a:rPr lang="en-US" altLang="zh-CN" sz="2000" dirty="0"/>
              <a:t>(</a:t>
            </a:r>
            <a:r>
              <a:rPr lang="en-US" altLang="zh-CN" sz="2000" dirty="0" err="1"/>
              <a:t>R.id.fragment_detail</a:t>
            </a:r>
            <a:r>
              <a:rPr lang="en-US" altLang="zh-CN" sz="2000" dirty="0"/>
              <a:t>);</a:t>
            </a:r>
          </a:p>
          <a:p>
            <a:endParaRPr lang="en-US" altLang="zh-CN" sz="2200" dirty="0"/>
          </a:p>
          <a:p>
            <a:r>
              <a:rPr lang="zh-CN" altLang="en-US" sz="2200" dirty="0"/>
              <a:t>可以在碎片中访问活动中的方法或布局：</a:t>
            </a:r>
            <a:endParaRPr lang="en-US" altLang="zh-CN" sz="2200" dirty="0"/>
          </a:p>
          <a:p>
            <a:pPr lvl="1"/>
            <a:r>
              <a:rPr lang="zh-CN" altLang="en-US" sz="2000" dirty="0"/>
              <a:t>在碎片中直接通过调用</a:t>
            </a:r>
            <a:r>
              <a:rPr lang="en-US" altLang="zh-CN" sz="2000" dirty="0" err="1"/>
              <a:t>getActivity</a:t>
            </a:r>
            <a:r>
              <a:rPr lang="en-US" altLang="zh-CN" sz="2000" dirty="0"/>
              <a:t>()</a:t>
            </a:r>
            <a:r>
              <a:rPr lang="zh-CN" altLang="en-US" sz="2000" dirty="0"/>
              <a:t>方法获得和当前碎片的托管活动实例，例如：</a:t>
            </a:r>
            <a:endParaRPr lang="en-US" altLang="zh-CN" sz="2000" dirty="0"/>
          </a:p>
          <a:p>
            <a:pPr lvl="1"/>
            <a:r>
              <a:rPr lang="en-US" altLang="zh-CN" sz="2000" b="1" dirty="0" err="1"/>
              <a:t>MainActivity</a:t>
            </a:r>
            <a:r>
              <a:rPr lang="en-US" altLang="zh-CN" sz="2000" b="1" dirty="0"/>
              <a:t> activity = (</a:t>
            </a:r>
            <a:r>
              <a:rPr lang="en-US" altLang="zh-CN" sz="2000" b="1" dirty="0" err="1"/>
              <a:t>MainActivity</a:t>
            </a:r>
            <a:r>
              <a:rPr lang="en-US" altLang="zh-CN" sz="2000" b="1" dirty="0"/>
              <a:t>)</a:t>
            </a:r>
            <a:r>
              <a:rPr lang="en-US" altLang="zh-CN" sz="2000" b="1" dirty="0" err="1">
                <a:solidFill>
                  <a:srgbClr val="000099"/>
                </a:solidFill>
              </a:rPr>
              <a:t>getActivity</a:t>
            </a:r>
            <a:r>
              <a:rPr lang="en-US" altLang="zh-CN" sz="2000" b="1" dirty="0"/>
              <a:t>();</a:t>
            </a:r>
          </a:p>
          <a:p>
            <a:endParaRPr lang="zh-CN" altLang="en-US" dirty="0"/>
          </a:p>
        </p:txBody>
      </p:sp>
      <p:sp>
        <p:nvSpPr>
          <p:cNvPr id="3" name="标题 2"/>
          <p:cNvSpPr>
            <a:spLocks noGrp="1"/>
          </p:cNvSpPr>
          <p:nvPr>
            <p:ph type="title"/>
          </p:nvPr>
        </p:nvSpPr>
        <p:spPr/>
        <p:txBody>
          <a:bodyPr/>
          <a:lstStyle/>
          <a:p>
            <a:r>
              <a:rPr lang="en-US" altLang="zh-CN" dirty="0"/>
              <a:t> 3. Fragment </a:t>
            </a:r>
            <a:r>
              <a:rPr lang="zh-CN" altLang="en-US" dirty="0"/>
              <a:t>与 </a:t>
            </a:r>
            <a:r>
              <a:rPr lang="en-US" altLang="zh-CN" dirty="0"/>
              <a:t>Activity </a:t>
            </a:r>
            <a:r>
              <a:rPr lang="zh-CN" altLang="en-US" dirty="0"/>
              <a:t>通信</a:t>
            </a:r>
          </a:p>
        </p:txBody>
      </p:sp>
    </p:spTree>
    <p:extLst>
      <p:ext uri="{BB962C8B-B14F-4D97-AF65-F5344CB8AC3E}">
        <p14:creationId xmlns:p14="http://schemas.microsoft.com/office/powerpoint/2010/main" val="144102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78E295-E87E-464C-8D9A-8F5794AF2F30}"/>
              </a:ext>
            </a:extLst>
          </p:cNvPr>
          <p:cNvSpPr>
            <a:spLocks noGrp="1"/>
          </p:cNvSpPr>
          <p:nvPr>
            <p:ph idx="1"/>
          </p:nvPr>
        </p:nvSpPr>
        <p:spPr>
          <a:xfrm>
            <a:off x="457200" y="1154431"/>
            <a:ext cx="8229600" cy="1122441"/>
          </a:xfrm>
        </p:spPr>
        <p:txBody>
          <a:bodyPr>
            <a:normAutofit/>
          </a:bodyPr>
          <a:lstStyle/>
          <a:p>
            <a:r>
              <a:rPr lang="zh-CN" altLang="en-US" sz="2000" dirty="0"/>
              <a:t>实例化自定义</a:t>
            </a:r>
            <a:r>
              <a:rPr lang="en-US" altLang="zh-CN" sz="2000" dirty="0"/>
              <a:t>Fragment</a:t>
            </a:r>
            <a:r>
              <a:rPr lang="zh-CN" altLang="en-US" sz="2000" dirty="0"/>
              <a:t>时，官方推荐</a:t>
            </a:r>
            <a:r>
              <a:rPr lang="en-US" altLang="zh-CN" sz="2000" dirty="0" err="1"/>
              <a:t>Fragment.setArguments</a:t>
            </a:r>
            <a:r>
              <a:rPr lang="en-US" altLang="zh-CN" sz="2000" dirty="0"/>
              <a:t>(Bundle bundle)</a:t>
            </a:r>
            <a:r>
              <a:rPr lang="zh-CN" altLang="en-US" sz="2000" dirty="0"/>
              <a:t> 传递参数，</a:t>
            </a:r>
            <a:r>
              <a:rPr lang="zh-CN" altLang="en-US" sz="2000" dirty="0">
                <a:solidFill>
                  <a:srgbClr val="FF0000"/>
                </a:solidFill>
              </a:rPr>
              <a:t>不推荐通过构造函数直接传递参数</a:t>
            </a:r>
            <a:r>
              <a:rPr lang="zh-CN" altLang="en-US" sz="2000" dirty="0"/>
              <a:t>。尝试实现有参构造函数时，可能抛出以下异常。</a:t>
            </a:r>
            <a:endParaRPr lang="en-US" altLang="zh-CN" sz="2000" dirty="0"/>
          </a:p>
          <a:p>
            <a:endParaRPr lang="zh-CN" altLang="en-US" sz="2000" dirty="0"/>
          </a:p>
        </p:txBody>
      </p:sp>
      <p:sp>
        <p:nvSpPr>
          <p:cNvPr id="3" name="标题 2">
            <a:extLst>
              <a:ext uri="{FF2B5EF4-FFF2-40B4-BE49-F238E27FC236}">
                <a16:creationId xmlns:a16="http://schemas.microsoft.com/office/drawing/2014/main" id="{21A9D6A8-0FE7-4D51-B11C-51D126D316FA}"/>
              </a:ext>
            </a:extLst>
          </p:cNvPr>
          <p:cNvSpPr>
            <a:spLocks noGrp="1"/>
          </p:cNvSpPr>
          <p:nvPr>
            <p:ph type="title"/>
          </p:nvPr>
        </p:nvSpPr>
        <p:spPr/>
        <p:txBody>
          <a:bodyPr/>
          <a:lstStyle/>
          <a:p>
            <a:r>
              <a:rPr lang="en-US" altLang="zh-CN" dirty="0"/>
              <a:t> 4. </a:t>
            </a:r>
            <a:r>
              <a:rPr lang="zh-CN" altLang="en-US" dirty="0"/>
              <a:t>向</a:t>
            </a:r>
            <a:r>
              <a:rPr lang="en-US" altLang="zh-CN" dirty="0"/>
              <a:t>Fragment</a:t>
            </a:r>
            <a:r>
              <a:rPr lang="zh-CN" altLang="en-US" dirty="0"/>
              <a:t>传递参数</a:t>
            </a:r>
          </a:p>
        </p:txBody>
      </p:sp>
      <p:sp>
        <p:nvSpPr>
          <p:cNvPr id="4" name="内容占位符 1">
            <a:extLst>
              <a:ext uri="{FF2B5EF4-FFF2-40B4-BE49-F238E27FC236}">
                <a16:creationId xmlns:a16="http://schemas.microsoft.com/office/drawing/2014/main" id="{51D8FC9E-7FD0-496D-B71A-42E52F174D96}"/>
              </a:ext>
            </a:extLst>
          </p:cNvPr>
          <p:cNvSpPr txBox="1">
            <a:spLocks/>
          </p:cNvSpPr>
          <p:nvPr/>
        </p:nvSpPr>
        <p:spPr>
          <a:xfrm>
            <a:off x="457200" y="4581129"/>
            <a:ext cx="8229600" cy="1512167"/>
          </a:xfrm>
          <a:prstGeom prst="rect">
            <a:avLst/>
          </a:prstGeom>
        </p:spPr>
        <p:txBody>
          <a:bodyPr vert="horz" lIns="71323" tIns="35662" rIns="71323" bIns="35662">
            <a:normAutofit/>
          </a:bodyPr>
          <a:lstStyle>
            <a:lvl1pPr marL="213970" indent="-213970" algn="l" rtl="0" eaLnBrk="1" latinLnBrk="0" hangingPunct="1">
              <a:spcBef>
                <a:spcPct val="20000"/>
              </a:spcBef>
              <a:buClr>
                <a:schemeClr val="accent3"/>
              </a:buClr>
              <a:buSzPct val="95000"/>
              <a:buFont typeface="Wingdings 2"/>
              <a:buChar char=""/>
              <a:defRPr kumimoji="0" sz="2600" b="1" kern="1200">
                <a:solidFill>
                  <a:schemeClr val="tx1"/>
                </a:solidFill>
                <a:latin typeface="+mn-lt"/>
                <a:ea typeface="+mn-ea"/>
                <a:cs typeface="+mn-cs"/>
              </a:defRPr>
            </a:lvl1pPr>
            <a:lvl2pPr marL="499262" indent="-192573" algn="l" rtl="0" eaLnBrk="1" latinLnBrk="0" hangingPunct="1">
              <a:spcBef>
                <a:spcPct val="20000"/>
              </a:spcBef>
              <a:buClr>
                <a:schemeClr val="accent1"/>
              </a:buClr>
              <a:buSzPct val="85000"/>
              <a:buFont typeface="Wingdings 2"/>
              <a:buChar char=""/>
              <a:defRPr kumimoji="0" sz="2400" b="0" kern="1200">
                <a:solidFill>
                  <a:schemeClr val="tx1"/>
                </a:solidFill>
                <a:latin typeface="+mn-lt"/>
                <a:ea typeface="+mn-ea"/>
                <a:cs typeface="+mn-cs"/>
              </a:defRPr>
            </a:lvl2pPr>
            <a:lvl3pPr marL="713232" indent="-192573" algn="l" rtl="0" eaLnBrk="1" latinLnBrk="0" hangingPunct="1">
              <a:spcBef>
                <a:spcPct val="20000"/>
              </a:spcBef>
              <a:buClr>
                <a:schemeClr val="accent2"/>
              </a:buClr>
              <a:buSzPct val="70000"/>
              <a:buFont typeface="Wingdings 2"/>
              <a:buChar char=""/>
              <a:defRPr kumimoji="0" sz="2000" kern="1200" baseline="0">
                <a:solidFill>
                  <a:schemeClr val="tx1"/>
                </a:solidFill>
                <a:latin typeface="+mn-lt"/>
                <a:ea typeface="微软雅黑" pitchFamily="34" charset="-122"/>
                <a:cs typeface="+mn-cs"/>
              </a:defRPr>
            </a:lvl3pPr>
            <a:lvl4pPr marL="927202" indent="-164043"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141171" indent="-164043"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355141" indent="-164043" algn="l" rtl="0" eaLnBrk="1" latinLnBrk="0" hangingPunct="1">
              <a:spcBef>
                <a:spcPct val="20000"/>
              </a:spcBef>
              <a:buClr>
                <a:schemeClr val="accent5"/>
              </a:buClr>
              <a:buSzPct val="80000"/>
              <a:buFont typeface="Wingdings 2"/>
              <a:buChar char=""/>
              <a:defRPr kumimoji="0" sz="1400" kern="1200">
                <a:solidFill>
                  <a:schemeClr val="tx1"/>
                </a:solidFill>
                <a:latin typeface="+mn-lt"/>
                <a:ea typeface="+mn-ea"/>
                <a:cs typeface="+mn-cs"/>
              </a:defRPr>
            </a:lvl6pPr>
            <a:lvl7pPr marL="1497787" indent="-142646"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711757" indent="-142646"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925726" indent="-142646" algn="l" rtl="0" eaLnBrk="1" latinLnBrk="0" hangingPunct="1">
              <a:spcBef>
                <a:spcPct val="20000"/>
              </a:spcBef>
              <a:buClr>
                <a:schemeClr val="tx2"/>
              </a:buClr>
              <a:buFontTx/>
              <a:buChar char="•"/>
              <a:defRPr kumimoji="0" sz="1100" kern="1200" baseline="0">
                <a:solidFill>
                  <a:schemeClr val="tx1"/>
                </a:solidFill>
                <a:latin typeface="+mn-lt"/>
                <a:ea typeface="+mn-ea"/>
                <a:cs typeface="+mn-cs"/>
              </a:defRPr>
            </a:lvl9pPr>
          </a:lstStyle>
          <a:p>
            <a:r>
              <a:rPr lang="zh-CN" altLang="en-US" sz="2000" dirty="0"/>
              <a:t>究其原因，在于在某些异常情况下（例如横竖屏切换）</a:t>
            </a:r>
            <a:r>
              <a:rPr lang="en-US" altLang="zh-CN" sz="2000" dirty="0"/>
              <a:t>Fragment</a:t>
            </a:r>
            <a:r>
              <a:rPr lang="zh-CN" altLang="en-US" sz="2000" dirty="0"/>
              <a:t>在销毁重建时其托管的活动会重新构建它所管理的</a:t>
            </a:r>
            <a:r>
              <a:rPr lang="en-US" altLang="zh-CN" sz="2000" dirty="0"/>
              <a:t>Fragment</a:t>
            </a:r>
            <a:r>
              <a:rPr lang="zh-CN" altLang="en-US" sz="2000" dirty="0"/>
              <a:t>，但只会调用其无参构造，因此无法通过有参构造获得传递给</a:t>
            </a:r>
            <a:r>
              <a:rPr lang="en-US" altLang="zh-CN" sz="2000" dirty="0"/>
              <a:t>Fragment</a:t>
            </a:r>
            <a:r>
              <a:rPr lang="zh-CN" altLang="en-US" sz="2000" dirty="0"/>
              <a:t>的数据字段。</a:t>
            </a:r>
            <a:endParaRPr lang="en-US" altLang="zh-CN" sz="2000" dirty="0"/>
          </a:p>
          <a:p>
            <a:pPr lvl="1"/>
            <a:r>
              <a:rPr lang="zh-CN" altLang="en-US" sz="1400" dirty="0"/>
              <a:t>参考：</a:t>
            </a:r>
            <a:r>
              <a:rPr lang="en-US" altLang="zh-CN" sz="1400" dirty="0"/>
              <a:t>https://blog.csdn.net/lingyuntang/article/details/52063141</a:t>
            </a:r>
            <a:endParaRPr lang="zh-CN" altLang="en-US" sz="1400" dirty="0"/>
          </a:p>
        </p:txBody>
      </p:sp>
      <p:sp>
        <p:nvSpPr>
          <p:cNvPr id="8" name="文本框 7">
            <a:extLst>
              <a:ext uri="{FF2B5EF4-FFF2-40B4-BE49-F238E27FC236}">
                <a16:creationId xmlns:a16="http://schemas.microsoft.com/office/drawing/2014/main" id="{763B6BC9-7D57-4B79-87C7-976A265C76CC}"/>
              </a:ext>
            </a:extLst>
          </p:cNvPr>
          <p:cNvSpPr txBox="1"/>
          <p:nvPr/>
        </p:nvSpPr>
        <p:spPr>
          <a:xfrm>
            <a:off x="729916" y="2276872"/>
            <a:ext cx="7848872" cy="2123658"/>
          </a:xfrm>
          <a:prstGeom prst="rect">
            <a:avLst/>
          </a:prstGeom>
          <a:solidFill>
            <a:schemeClr val="bg1">
              <a:lumMod val="95000"/>
            </a:schemeClr>
          </a:solidFill>
          <a:ln>
            <a:solidFill>
              <a:schemeClr val="bg2"/>
            </a:solidFill>
          </a:ln>
        </p:spPr>
        <p:txBody>
          <a:bodyPr wrap="square">
            <a:spAutoFit/>
          </a:bodyPr>
          <a:lstStyle/>
          <a:p>
            <a:r>
              <a:rPr lang="en-US" altLang="zh-CN" sz="1200" dirty="0"/>
              <a:t>Avoid non-default constructors in fragments: use a default constructor plus </a:t>
            </a:r>
            <a:r>
              <a:rPr lang="en-US" altLang="zh-CN" sz="1200" dirty="0" err="1"/>
              <a:t>Fragment#setArguments</a:t>
            </a:r>
            <a:r>
              <a:rPr lang="en-US" altLang="zh-CN" sz="1200" dirty="0"/>
              <a:t>(Bundle) instead less... (Ctrl+F1) </a:t>
            </a:r>
          </a:p>
          <a:p>
            <a:r>
              <a:rPr lang="en-US" altLang="zh-CN" sz="1200" dirty="0"/>
              <a:t>Inspection </a:t>
            </a:r>
            <a:r>
              <a:rPr lang="en-US" altLang="zh-CN" sz="1200" dirty="0" err="1"/>
              <a:t>info:From</a:t>
            </a:r>
            <a:r>
              <a:rPr lang="en-US" altLang="zh-CN" sz="1200" dirty="0"/>
              <a:t> the Fragment documentation: </a:t>
            </a:r>
          </a:p>
          <a:p>
            <a:r>
              <a:rPr lang="en-US" altLang="zh-CN" sz="1200" b="1" dirty="0"/>
              <a:t>Every</a:t>
            </a:r>
            <a:r>
              <a:rPr lang="en-US" altLang="zh-CN" sz="1200" dirty="0"/>
              <a:t> fragment must have an empty constructor, so it can be instantiated when restoring its activity's state. It is strongly recommended that subclasses do not have other constructors with parameters, since these constructors will not be called when the fragment is re-instantiated; instead, arguments can be supplied by the caller with </a:t>
            </a:r>
            <a:r>
              <a:rPr lang="en-US" altLang="zh-CN" sz="1200" dirty="0" err="1"/>
              <a:t>setArguments</a:t>
            </a:r>
            <a:r>
              <a:rPr lang="en-US" altLang="zh-CN" sz="1200" dirty="0"/>
              <a:t>(Bundle) and later retrieved by the Fragment with </a:t>
            </a:r>
            <a:r>
              <a:rPr lang="en-US" altLang="zh-CN" sz="1200" dirty="0" err="1"/>
              <a:t>getArguments</a:t>
            </a:r>
            <a:r>
              <a:rPr lang="en-US" altLang="zh-CN" sz="1200" dirty="0"/>
              <a:t>(). </a:t>
            </a:r>
          </a:p>
          <a:p>
            <a:endParaRPr lang="en-US" altLang="zh-CN" sz="1200" dirty="0"/>
          </a:p>
          <a:p>
            <a:r>
              <a:rPr lang="en-US" altLang="zh-CN" sz="1200" dirty="0"/>
              <a:t>Issue id: </a:t>
            </a:r>
            <a:r>
              <a:rPr lang="en-US" altLang="zh-CN" sz="1200" dirty="0" err="1"/>
              <a:t>ValidFragment</a:t>
            </a:r>
            <a:r>
              <a:rPr lang="en-US" altLang="zh-CN" sz="1200" dirty="0"/>
              <a:t>  </a:t>
            </a:r>
          </a:p>
          <a:p>
            <a:endParaRPr lang="en-US" altLang="zh-CN" sz="1200" dirty="0"/>
          </a:p>
          <a:p>
            <a:r>
              <a:rPr lang="en-US" altLang="zh-CN" sz="1200" dirty="0"/>
              <a:t>More info: http://developer.android.com/reference/android/app/Fragment.html#Fragment()</a:t>
            </a:r>
            <a:endParaRPr lang="zh-CN" altLang="en-US" sz="1200" dirty="0"/>
          </a:p>
        </p:txBody>
      </p:sp>
    </p:spTree>
    <p:extLst>
      <p:ext uri="{BB962C8B-B14F-4D97-AF65-F5344CB8AC3E}">
        <p14:creationId xmlns:p14="http://schemas.microsoft.com/office/powerpoint/2010/main" val="208129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531F9E-8FB0-4120-A0AE-5CFFA7387DE9}"/>
              </a:ext>
            </a:extLst>
          </p:cNvPr>
          <p:cNvSpPr>
            <a:spLocks noGrp="1"/>
          </p:cNvSpPr>
          <p:nvPr>
            <p:ph idx="1"/>
          </p:nvPr>
        </p:nvSpPr>
        <p:spPr>
          <a:xfrm>
            <a:off x="457200" y="578126"/>
            <a:ext cx="8229600" cy="402361"/>
          </a:xfrm>
        </p:spPr>
        <p:txBody>
          <a:bodyPr>
            <a:normAutofit/>
          </a:bodyPr>
          <a:lstStyle/>
          <a:p>
            <a:pPr marL="0" indent="0">
              <a:buNone/>
            </a:pPr>
            <a:r>
              <a:rPr lang="en-US" altLang="zh-CN" sz="2000" dirty="0"/>
              <a:t>1. </a:t>
            </a:r>
            <a:r>
              <a:rPr lang="zh-CN" altLang="en-US" sz="2000" dirty="0"/>
              <a:t>在自定义</a:t>
            </a:r>
            <a:r>
              <a:rPr lang="en-US" altLang="zh-CN" sz="2000" dirty="0"/>
              <a:t>Fragment</a:t>
            </a:r>
            <a:r>
              <a:rPr lang="zh-CN" altLang="en-US" sz="2000" dirty="0"/>
              <a:t>类中提供静态方法，使用</a:t>
            </a:r>
            <a:r>
              <a:rPr lang="en-US" altLang="zh-CN" sz="2000" dirty="0" err="1"/>
              <a:t>setArguments</a:t>
            </a:r>
            <a:r>
              <a:rPr lang="en-US" altLang="zh-CN" sz="2000" dirty="0"/>
              <a:t>()</a:t>
            </a:r>
            <a:r>
              <a:rPr lang="zh-CN" altLang="en-US" sz="2000" dirty="0"/>
              <a:t>传递数据：</a:t>
            </a:r>
          </a:p>
        </p:txBody>
      </p:sp>
      <p:sp>
        <p:nvSpPr>
          <p:cNvPr id="3" name="标题 2">
            <a:extLst>
              <a:ext uri="{FF2B5EF4-FFF2-40B4-BE49-F238E27FC236}">
                <a16:creationId xmlns:a16="http://schemas.microsoft.com/office/drawing/2014/main" id="{A66881C7-0607-4992-B04E-78F6D05579D2}"/>
              </a:ext>
            </a:extLst>
          </p:cNvPr>
          <p:cNvSpPr>
            <a:spLocks noGrp="1"/>
          </p:cNvSpPr>
          <p:nvPr>
            <p:ph type="title"/>
          </p:nvPr>
        </p:nvSpPr>
        <p:spPr>
          <a:xfrm>
            <a:off x="457201" y="132589"/>
            <a:ext cx="8229600" cy="344083"/>
          </a:xfrm>
        </p:spPr>
        <p:txBody>
          <a:bodyPr>
            <a:noAutofit/>
          </a:bodyPr>
          <a:lstStyle/>
          <a:p>
            <a:r>
              <a:rPr lang="zh-CN" altLang="en-US" sz="2400" dirty="0"/>
              <a:t>向</a:t>
            </a:r>
            <a:r>
              <a:rPr lang="en-US" altLang="zh-CN" sz="2400" dirty="0"/>
              <a:t>Fragment</a:t>
            </a:r>
            <a:r>
              <a:rPr lang="zh-CN" altLang="en-US" sz="2400" dirty="0"/>
              <a:t>传递参数的方法</a:t>
            </a:r>
          </a:p>
        </p:txBody>
      </p:sp>
      <p:sp>
        <p:nvSpPr>
          <p:cNvPr id="4" name="Rectangle 1">
            <a:extLst>
              <a:ext uri="{FF2B5EF4-FFF2-40B4-BE49-F238E27FC236}">
                <a16:creationId xmlns:a16="http://schemas.microsoft.com/office/drawing/2014/main" id="{52284A92-E4D9-4B67-8A03-C05CA4002C88}"/>
              </a:ext>
            </a:extLst>
          </p:cNvPr>
          <p:cNvSpPr>
            <a:spLocks noChangeArrowheads="1"/>
          </p:cNvSpPr>
          <p:nvPr/>
        </p:nvSpPr>
        <p:spPr bwMode="auto">
          <a:xfrm>
            <a:off x="727122" y="960095"/>
            <a:ext cx="7844116" cy="2462213"/>
          </a:xfrm>
          <a:prstGeom prst="rect">
            <a:avLst/>
          </a:prstGeom>
          <a:solidFill>
            <a:schemeClr val="bg1">
              <a:lumMod val="95000"/>
            </a:schemeClr>
          </a:solidFill>
          <a:ln>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NewsChannelFragment()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Required empty public constructor</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static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NewsChannelFragment newInstance(String newsCategoryTitle)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Bundle args =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Bundle();</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args.putString(</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ARG_CATEGORY_TITLE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newsCategoryTitle);</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NewsChannelFragment fragment =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NewsChannelFragment();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fragment.setArguments(args);</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BAAA7487-AFF0-421D-A5A9-0980FBA5B729}"/>
              </a:ext>
            </a:extLst>
          </p:cNvPr>
          <p:cNvSpPr txBox="1"/>
          <p:nvPr/>
        </p:nvSpPr>
        <p:spPr>
          <a:xfrm>
            <a:off x="498376" y="3553949"/>
            <a:ext cx="7196043" cy="400110"/>
          </a:xfrm>
          <a:prstGeom prst="rect">
            <a:avLst/>
          </a:prstGeom>
          <a:noFill/>
          <a:ln>
            <a:noFill/>
          </a:ln>
        </p:spPr>
        <p:txBody>
          <a:bodyPr wrap="square">
            <a:spAutoFit/>
          </a:bodyPr>
          <a:lstStyle/>
          <a:p>
            <a:pPr algn="l"/>
            <a:r>
              <a:rPr lang="en-US" altLang="zh-CN" sz="2000" b="1" i="0" dirty="0">
                <a:effectLst/>
                <a:latin typeface="PingFang SC"/>
              </a:rPr>
              <a:t>2. </a:t>
            </a:r>
            <a:r>
              <a:rPr lang="zh-CN" altLang="en-US" sz="2000" b="1" i="0" dirty="0">
                <a:effectLst/>
                <a:latin typeface="PingFang SC"/>
              </a:rPr>
              <a:t>在使用其创建对象并传参时，对应方法如下</a:t>
            </a:r>
            <a:r>
              <a:rPr lang="en-US" altLang="zh-CN" sz="2000" b="1" i="0" dirty="0">
                <a:effectLst/>
                <a:latin typeface="PingFang SC"/>
              </a:rPr>
              <a:t>:</a:t>
            </a:r>
          </a:p>
        </p:txBody>
      </p:sp>
      <p:sp>
        <p:nvSpPr>
          <p:cNvPr id="8" name="文本框 7">
            <a:extLst>
              <a:ext uri="{FF2B5EF4-FFF2-40B4-BE49-F238E27FC236}">
                <a16:creationId xmlns:a16="http://schemas.microsoft.com/office/drawing/2014/main" id="{84115989-1528-46F5-9664-CEEAA941950C}"/>
              </a:ext>
            </a:extLst>
          </p:cNvPr>
          <p:cNvSpPr txBox="1"/>
          <p:nvPr/>
        </p:nvSpPr>
        <p:spPr>
          <a:xfrm>
            <a:off x="723093" y="4026456"/>
            <a:ext cx="7844116" cy="307777"/>
          </a:xfrm>
          <a:prstGeom prst="rect">
            <a:avLst/>
          </a:prstGeom>
          <a:solidFill>
            <a:schemeClr val="bg1">
              <a:lumMod val="95000"/>
            </a:schemeClr>
          </a:solidFill>
          <a:ln>
            <a:solidFill>
              <a:schemeClr val="bg1">
                <a:lumMod val="85000"/>
              </a:schemeClr>
            </a:solidFill>
          </a:ln>
        </p:spPr>
        <p:txBody>
          <a:bodyPr wrap="square">
            <a:spAutoFit/>
          </a:bodyPr>
          <a:lstStyle/>
          <a:p>
            <a:r>
              <a:rPr kumimoji="0" lang="zh-CN" altLang="zh-CN" sz="1400" b="0" i="0" u="none" strike="noStrike" cap="none" normalizeH="0" baseline="0" dirty="0">
                <a:ln>
                  <a:noFill/>
                </a:ln>
                <a:effectLst/>
                <a:latin typeface="+mn-ea"/>
                <a:cs typeface="Times New Roman" panose="02020603050405020304" pitchFamily="18" charset="0"/>
              </a:rPr>
              <a:t>NewsChannelFragment</a:t>
            </a:r>
            <a:r>
              <a:rPr lang="fr-FR" altLang="zh-CN" sz="1400" b="0" i="0" dirty="0">
                <a:effectLst/>
                <a:latin typeface="+mn-ea"/>
                <a:cs typeface="Times New Roman" panose="02020603050405020304" pitchFamily="18" charset="0"/>
              </a:rPr>
              <a:t> fragment =</a:t>
            </a:r>
            <a:r>
              <a:rPr kumimoji="0" lang="zh-CN" altLang="zh-CN" sz="1400" b="0" i="0" u="none" strike="noStrike" cap="none" normalizeH="0" baseline="0" dirty="0">
                <a:ln>
                  <a:noFill/>
                </a:ln>
                <a:effectLst/>
                <a:latin typeface="+mn-ea"/>
                <a:cs typeface="Times New Roman" panose="02020603050405020304" pitchFamily="18" charset="0"/>
              </a:rPr>
              <a:t> NewsChannelFragment</a:t>
            </a:r>
            <a:r>
              <a:rPr lang="fr-FR" altLang="zh-CN" sz="1400" b="0" i="0" dirty="0">
                <a:effectLst/>
                <a:latin typeface="+mn-ea"/>
                <a:cs typeface="Times New Roman" panose="02020603050405020304" pitchFamily="18" charset="0"/>
              </a:rPr>
              <a:t>.newInstance(</a:t>
            </a:r>
            <a:r>
              <a:rPr kumimoji="0" lang="en-US" altLang="zh-CN" sz="1400" i="0" u="none" strike="noStrike" cap="none" normalizeH="0" baseline="0" dirty="0" err="1">
                <a:ln>
                  <a:noFill/>
                </a:ln>
                <a:solidFill>
                  <a:srgbClr val="660E7A"/>
                </a:solidFill>
                <a:effectLst/>
                <a:latin typeface="Arial Unicode MS"/>
                <a:cs typeface="宋体" panose="02010600030101010101" pitchFamily="2" charset="-122"/>
              </a:rPr>
              <a:t>newsCategoryTitle</a:t>
            </a:r>
            <a:r>
              <a:rPr lang="fr-FR" altLang="zh-CN" sz="1400" b="0" i="0" dirty="0">
                <a:effectLst/>
                <a:latin typeface="+mn-ea"/>
                <a:cs typeface="Times New Roman" panose="02020603050405020304" pitchFamily="18" charset="0"/>
              </a:rPr>
              <a:t>);</a:t>
            </a:r>
            <a:endParaRPr lang="zh-CN" altLang="en-US" sz="1400" dirty="0">
              <a:latin typeface="+mn-ea"/>
              <a:cs typeface="Times New Roman" panose="02020603050405020304" pitchFamily="18" charset="0"/>
            </a:endParaRPr>
          </a:p>
        </p:txBody>
      </p:sp>
      <p:sp>
        <p:nvSpPr>
          <p:cNvPr id="10" name="文本框 9">
            <a:extLst>
              <a:ext uri="{FF2B5EF4-FFF2-40B4-BE49-F238E27FC236}">
                <a16:creationId xmlns:a16="http://schemas.microsoft.com/office/drawing/2014/main" id="{FEA1576A-D841-4333-9522-8CD159512CDC}"/>
              </a:ext>
            </a:extLst>
          </p:cNvPr>
          <p:cNvSpPr txBox="1"/>
          <p:nvPr/>
        </p:nvSpPr>
        <p:spPr>
          <a:xfrm>
            <a:off x="509059" y="4558207"/>
            <a:ext cx="8058149" cy="400110"/>
          </a:xfrm>
          <a:prstGeom prst="rect">
            <a:avLst/>
          </a:prstGeom>
          <a:noFill/>
          <a:ln>
            <a:noFill/>
          </a:ln>
        </p:spPr>
        <p:txBody>
          <a:bodyPr wrap="square">
            <a:spAutoFit/>
          </a:bodyPr>
          <a:lstStyle/>
          <a:p>
            <a:r>
              <a:rPr lang="en-US" altLang="zh-CN" sz="2000" b="1" dirty="0">
                <a:latin typeface="PingFang SC"/>
              </a:rPr>
              <a:t>3.</a:t>
            </a:r>
            <a:r>
              <a:rPr lang="zh-CN" altLang="en-US" sz="2000" b="1" i="0" dirty="0">
                <a:effectLst/>
                <a:latin typeface="+mj-ea"/>
                <a:ea typeface="+mj-ea"/>
              </a:rPr>
              <a:t>取值时可以在</a:t>
            </a:r>
            <a:r>
              <a:rPr lang="en-US" altLang="zh-CN" sz="2000" b="1" i="0" dirty="0">
                <a:effectLst/>
                <a:latin typeface="+mj-ea"/>
                <a:ea typeface="+mj-ea"/>
              </a:rPr>
              <a:t>Fragment</a:t>
            </a:r>
            <a:r>
              <a:rPr lang="zh-CN" altLang="en-US" sz="2000" b="1" i="0" dirty="0">
                <a:effectLst/>
                <a:latin typeface="+mj-ea"/>
                <a:ea typeface="+mj-ea"/>
              </a:rPr>
              <a:t>的</a:t>
            </a:r>
            <a:r>
              <a:rPr lang="en-US" altLang="zh-CN" sz="2000" b="1" i="0" dirty="0" err="1">
                <a:effectLst/>
                <a:latin typeface="+mj-ea"/>
                <a:ea typeface="+mj-ea"/>
              </a:rPr>
              <a:t>onCreate</a:t>
            </a:r>
            <a:r>
              <a:rPr lang="en-US" altLang="zh-CN" sz="2000" b="1" i="0" dirty="0">
                <a:effectLst/>
                <a:latin typeface="+mj-ea"/>
                <a:ea typeface="+mj-ea"/>
              </a:rPr>
              <a:t>()</a:t>
            </a:r>
            <a:r>
              <a:rPr lang="zh-CN" altLang="en-US" sz="2000" b="1" i="0" dirty="0">
                <a:effectLst/>
                <a:latin typeface="+mj-ea"/>
                <a:ea typeface="+mj-ea"/>
              </a:rPr>
              <a:t>中通过</a:t>
            </a:r>
            <a:r>
              <a:rPr lang="en-US" altLang="zh-CN" sz="2000" b="1" i="0" dirty="0" err="1">
                <a:effectLst/>
                <a:latin typeface="+mj-ea"/>
                <a:ea typeface="+mj-ea"/>
              </a:rPr>
              <a:t>getArguments</a:t>
            </a:r>
            <a:r>
              <a:rPr lang="en-US" altLang="zh-CN" sz="2000" b="1" i="0" dirty="0">
                <a:effectLst/>
                <a:latin typeface="+mj-ea"/>
                <a:ea typeface="+mj-ea"/>
              </a:rPr>
              <a:t>()</a:t>
            </a:r>
            <a:r>
              <a:rPr lang="zh-CN" altLang="en-US" sz="2000" b="1" i="0" dirty="0">
                <a:effectLst/>
                <a:latin typeface="+mj-ea"/>
                <a:ea typeface="+mj-ea"/>
              </a:rPr>
              <a:t>获取。</a:t>
            </a:r>
            <a:endParaRPr lang="zh-CN" altLang="en-US" sz="2000" b="1" dirty="0">
              <a:latin typeface="+mj-ea"/>
              <a:ea typeface="+mj-ea"/>
            </a:endParaRPr>
          </a:p>
        </p:txBody>
      </p:sp>
      <p:sp>
        <p:nvSpPr>
          <p:cNvPr id="12" name="文本框 11">
            <a:extLst>
              <a:ext uri="{FF2B5EF4-FFF2-40B4-BE49-F238E27FC236}">
                <a16:creationId xmlns:a16="http://schemas.microsoft.com/office/drawing/2014/main" id="{9BD2D395-F436-4686-893F-88F7D20EDC1F}"/>
              </a:ext>
            </a:extLst>
          </p:cNvPr>
          <p:cNvSpPr txBox="1"/>
          <p:nvPr/>
        </p:nvSpPr>
        <p:spPr>
          <a:xfrm>
            <a:off x="714400" y="5085184"/>
            <a:ext cx="7852808" cy="1600438"/>
          </a:xfrm>
          <a:prstGeom prst="rect">
            <a:avLst/>
          </a:prstGeom>
          <a:solidFill>
            <a:schemeClr val="bg1">
              <a:lumMod val="95000"/>
            </a:schemeClr>
          </a:solidFill>
          <a:ln>
            <a:solidFill>
              <a:schemeClr val="bg1">
                <a:lumMod val="85000"/>
              </a:schemeClr>
            </a:solidFill>
          </a:ln>
        </p:spPr>
        <p:txBody>
          <a:bodyPr wrap="square">
            <a:spAutoFit/>
          </a:bodyPr>
          <a:lstStyle/>
          <a:p>
            <a:r>
              <a:rPr kumimoji="0" lang="en-US" altLang="zh-CN" sz="1400" b="1" i="0" u="none" strike="noStrike" cap="none" normalizeH="0" baseline="0" dirty="0">
                <a:ln>
                  <a:noFill/>
                </a:ln>
                <a:solidFill>
                  <a:srgbClr val="000080"/>
                </a:solidFill>
                <a:effectLst/>
                <a:latin typeface="+mn-ea"/>
                <a:cs typeface="宋体" panose="02010600030101010101" pitchFamily="2" charset="-122"/>
              </a:rPr>
              <a:t>public void </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onCreate</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(Bundle </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savedInstanceState</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r>
              <a:rPr kumimoji="0" lang="en-US" altLang="zh-CN" sz="1400" b="1" i="0" u="none" strike="noStrike" cap="none" normalizeH="0" baseline="0" dirty="0" err="1">
                <a:ln>
                  <a:noFill/>
                </a:ln>
                <a:solidFill>
                  <a:srgbClr val="000080"/>
                </a:solidFill>
                <a:effectLst/>
                <a:latin typeface="+mn-ea"/>
                <a:cs typeface="宋体" panose="02010600030101010101" pitchFamily="2" charset="-122"/>
              </a:rPr>
              <a:t>super</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.onCreate</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savedInstanceState</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r>
              <a:rPr kumimoji="0" lang="en-US" altLang="zh-CN" sz="1400" b="1" i="0" u="none" strike="noStrike" cap="none" normalizeH="0" baseline="0" dirty="0">
                <a:ln>
                  <a:noFill/>
                </a:ln>
                <a:solidFill>
                  <a:srgbClr val="000080"/>
                </a:solidFill>
                <a:effectLst/>
                <a:latin typeface="+mn-ea"/>
                <a:cs typeface="宋体" panose="02010600030101010101" pitchFamily="2" charset="-122"/>
              </a:rPr>
              <a:t>try </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r>
              <a:rPr kumimoji="0" lang="en-US" altLang="zh-CN" sz="1400" b="1" i="0" u="none" strike="noStrike" cap="none" normalizeH="0" baseline="0" dirty="0" err="1">
                <a:ln>
                  <a:noFill/>
                </a:ln>
                <a:solidFill>
                  <a:srgbClr val="660E7A"/>
                </a:solidFill>
                <a:effectLst/>
                <a:latin typeface="+mn-ea"/>
                <a:cs typeface="宋体" panose="02010600030101010101" pitchFamily="2" charset="-122"/>
              </a:rPr>
              <a:t>newsCategoryTitle</a:t>
            </a:r>
            <a:r>
              <a:rPr kumimoji="0" lang="en-US" altLang="zh-CN" sz="1400" b="1" i="0" u="none" strike="noStrike" cap="none" normalizeH="0" baseline="0" dirty="0">
                <a:ln>
                  <a:noFill/>
                </a:ln>
                <a:solidFill>
                  <a:srgbClr val="660E7A"/>
                </a:solidFill>
                <a:effectLst/>
                <a:latin typeface="+mn-ea"/>
                <a:cs typeface="宋体" panose="02010600030101010101" pitchFamily="2" charset="-122"/>
              </a:rPr>
              <a:t> </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 (String) </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getArguments</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getString</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r>
              <a:rPr kumimoji="0" lang="en-US" altLang="zh-CN" sz="1400" b="1" i="1" u="none" strike="noStrike" cap="none" normalizeH="0" baseline="0" dirty="0">
                <a:ln>
                  <a:noFill/>
                </a:ln>
                <a:solidFill>
                  <a:srgbClr val="660E7A"/>
                </a:solidFill>
                <a:effectLst/>
                <a:latin typeface="+mn-ea"/>
                <a:cs typeface="宋体" panose="02010600030101010101" pitchFamily="2" charset="-122"/>
              </a:rPr>
              <a:t>ARG_CATEGORY_TITLE</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r>
              <a:rPr kumimoji="0" lang="en-US" altLang="zh-CN" sz="1400" b="1" i="0" u="none" strike="noStrike" cap="none" normalizeH="0" baseline="0" dirty="0">
                <a:ln>
                  <a:noFill/>
                </a:ln>
                <a:solidFill>
                  <a:srgbClr val="000080"/>
                </a:solidFill>
                <a:effectLst/>
                <a:latin typeface="+mn-ea"/>
                <a:cs typeface="宋体" panose="02010600030101010101" pitchFamily="2" charset="-122"/>
              </a:rPr>
              <a:t>catch </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r>
              <a:rPr kumimoji="0" lang="en-US" altLang="zh-CN" sz="1400" b="0" i="0" u="none" strike="noStrike" cap="none" normalizeH="0" baseline="0" dirty="0" err="1">
                <a:ln>
                  <a:noFill/>
                </a:ln>
                <a:solidFill>
                  <a:srgbClr val="000000"/>
                </a:solidFill>
                <a:effectLst/>
                <a:latin typeface="+mn-ea"/>
                <a:cs typeface="宋体" panose="02010600030101010101" pitchFamily="2" charset="-122"/>
              </a:rPr>
              <a:t>java.lang.NullPointerException</a:t>
            </a:r>
            <a:r>
              <a:rPr kumimoji="0" lang="en-US" altLang="zh-CN" sz="1400" b="0" i="0" u="none" strike="noStrike" cap="none" normalizeH="0" baseline="0" dirty="0">
                <a:ln>
                  <a:noFill/>
                </a:ln>
                <a:solidFill>
                  <a:srgbClr val="000000"/>
                </a:solidFill>
                <a:effectLst/>
                <a:latin typeface="+mn-ea"/>
                <a:cs typeface="宋体" panose="02010600030101010101" pitchFamily="2" charset="-122"/>
              </a:rPr>
              <a:t> e)</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      {}</a:t>
            </a:r>
            <a:br>
              <a:rPr kumimoji="0" lang="en-US" altLang="zh-CN" sz="1400" b="0" i="0" u="none" strike="noStrike" cap="none" normalizeH="0" baseline="0" dirty="0">
                <a:ln>
                  <a:noFill/>
                </a:ln>
                <a:solidFill>
                  <a:srgbClr val="000000"/>
                </a:solidFill>
                <a:effectLst/>
                <a:latin typeface="+mn-ea"/>
                <a:cs typeface="宋体" panose="02010600030101010101" pitchFamily="2" charset="-122"/>
              </a:rPr>
            </a:br>
            <a:r>
              <a:rPr kumimoji="0" lang="en-US" altLang="zh-CN" sz="1400" b="0" i="0" u="none" strike="noStrike" cap="none" normalizeH="0" baseline="0" dirty="0">
                <a:ln>
                  <a:noFill/>
                </a:ln>
                <a:solidFill>
                  <a:srgbClr val="000000"/>
                </a:solidFill>
                <a:effectLst/>
                <a:latin typeface="+mn-ea"/>
                <a:cs typeface="宋体" panose="02010600030101010101" pitchFamily="2" charset="-122"/>
              </a:rPr>
              <a:t>}</a:t>
            </a:r>
            <a:endParaRPr lang="zh-CN" altLang="en-US" sz="1400" dirty="0">
              <a:latin typeface="+mn-ea"/>
            </a:endParaRPr>
          </a:p>
        </p:txBody>
      </p:sp>
      <p:cxnSp>
        <p:nvCxnSpPr>
          <p:cNvPr id="14" name="直接连接符 13">
            <a:extLst>
              <a:ext uri="{FF2B5EF4-FFF2-40B4-BE49-F238E27FC236}">
                <a16:creationId xmlns:a16="http://schemas.microsoft.com/office/drawing/2014/main" id="{22D8869C-CB05-42A3-AF71-ADC7EDD5FCD5}"/>
              </a:ext>
            </a:extLst>
          </p:cNvPr>
          <p:cNvCxnSpPr/>
          <p:nvPr/>
        </p:nvCxnSpPr>
        <p:spPr>
          <a:xfrm>
            <a:off x="3851920" y="2077940"/>
            <a:ext cx="100811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5" name="矩形 14">
            <a:extLst>
              <a:ext uri="{FF2B5EF4-FFF2-40B4-BE49-F238E27FC236}">
                <a16:creationId xmlns:a16="http://schemas.microsoft.com/office/drawing/2014/main" id="{6854CEB1-C896-4B23-8BF6-247829FC49B0}"/>
              </a:ext>
            </a:extLst>
          </p:cNvPr>
          <p:cNvSpPr/>
          <p:nvPr/>
        </p:nvSpPr>
        <p:spPr>
          <a:xfrm>
            <a:off x="1115616" y="2708920"/>
            <a:ext cx="2592288"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5E4FB3A-D1E8-44E3-ADA5-C04C4E7CEA8E}"/>
              </a:ext>
            </a:extLst>
          </p:cNvPr>
          <p:cNvSpPr/>
          <p:nvPr/>
        </p:nvSpPr>
        <p:spPr>
          <a:xfrm>
            <a:off x="3508972" y="4053437"/>
            <a:ext cx="4608512"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49983F5C-97FE-4603-B0C6-3BE7D7BD77DF}"/>
              </a:ext>
            </a:extLst>
          </p:cNvPr>
          <p:cNvCxnSpPr/>
          <p:nvPr/>
        </p:nvCxnSpPr>
        <p:spPr>
          <a:xfrm>
            <a:off x="1861334" y="5326846"/>
            <a:ext cx="7560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1744BB57-842C-4C28-B563-B707F63721FB}"/>
              </a:ext>
            </a:extLst>
          </p:cNvPr>
          <p:cNvSpPr/>
          <p:nvPr/>
        </p:nvSpPr>
        <p:spPr>
          <a:xfrm>
            <a:off x="4427984" y="5777464"/>
            <a:ext cx="3960440"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473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0"/>
                            </p:stCondLst>
                            <p:childTnLst>
                              <p:par>
                                <p:cTn id="33" presetID="16" presetClass="entr" presetSubtype="21"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2" grpId="0" animBg="1"/>
      <p:bldP spid="15" grpId="0" animBg="1"/>
      <p:bldP spid="16"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5C46BBB-C1D1-498F-A7F8-4348B7AE1D6A}"/>
              </a:ext>
            </a:extLst>
          </p:cNvPr>
          <p:cNvSpPr>
            <a:spLocks noGrp="1"/>
          </p:cNvSpPr>
          <p:nvPr>
            <p:ph idx="1"/>
          </p:nvPr>
        </p:nvSpPr>
        <p:spPr/>
        <p:txBody>
          <a:bodyPr>
            <a:normAutofit/>
          </a:bodyPr>
          <a:lstStyle/>
          <a:p>
            <a:pPr marL="457200" indent="-457200">
              <a:lnSpc>
                <a:spcPct val="150000"/>
              </a:lnSpc>
              <a:buClr>
                <a:schemeClr val="tx2"/>
              </a:buClr>
              <a:buFont typeface="+mj-ea"/>
              <a:buAutoNum type="circleNumDbPlain"/>
            </a:pPr>
            <a:r>
              <a:rPr lang="zh-CN" altLang="en-US" sz="2400" dirty="0">
                <a:latin typeface="微软雅黑" panose="020B0503020204020204" pitchFamily="34" charset="-122"/>
                <a:ea typeface="微软雅黑" panose="020B0503020204020204" pitchFamily="34" charset="-122"/>
              </a:rPr>
              <a:t>静态方式</a:t>
            </a:r>
            <a:r>
              <a:rPr lang="zh-CN" altLang="en-US" sz="2400" dirty="0"/>
              <a:t>：</a:t>
            </a:r>
            <a:r>
              <a:rPr lang="zh-CN" altLang="en-US" sz="2000" dirty="0"/>
              <a:t>先</a:t>
            </a:r>
            <a:r>
              <a:rPr lang="zh-CN" altLang="en-US" sz="2000" dirty="0">
                <a:solidFill>
                  <a:srgbClr val="FF0000"/>
                </a:solidFill>
              </a:rPr>
              <a:t>创建</a:t>
            </a:r>
            <a:r>
              <a:rPr lang="en-US" altLang="zh-CN" sz="2000" dirty="0">
                <a:solidFill>
                  <a:srgbClr val="FF0000"/>
                </a:solidFill>
              </a:rPr>
              <a:t>Fragment</a:t>
            </a:r>
            <a:r>
              <a:rPr lang="zh-CN" altLang="en-US" sz="2000" dirty="0"/>
              <a:t>，直接引用（布局引用）</a:t>
            </a:r>
            <a:endParaRPr lang="en-US" altLang="zh-CN" sz="2000" dirty="0"/>
          </a:p>
          <a:p>
            <a:pPr marL="457200" indent="-457200">
              <a:lnSpc>
                <a:spcPct val="150000"/>
              </a:lnSpc>
              <a:buClr>
                <a:schemeClr val="tx2"/>
              </a:buClr>
              <a:buFont typeface="+mj-ea"/>
              <a:buAutoNum type="circleNumDbPlain"/>
            </a:pPr>
            <a:r>
              <a:rPr lang="zh-CN" altLang="en-US" sz="2400" dirty="0">
                <a:latin typeface="微软雅黑" panose="020B0503020204020204" pitchFamily="34" charset="-122"/>
                <a:ea typeface="微软雅黑" panose="020B0503020204020204" pitchFamily="34" charset="-122"/>
              </a:rPr>
              <a:t>动态方式</a:t>
            </a:r>
            <a:r>
              <a:rPr lang="zh-CN" altLang="en-US" sz="2400" dirty="0"/>
              <a:t>：</a:t>
            </a:r>
            <a:r>
              <a:rPr lang="zh-CN" altLang="en-US" sz="2000" dirty="0"/>
              <a:t>先</a:t>
            </a:r>
            <a:r>
              <a:rPr lang="zh-CN" altLang="en-US" sz="2000" dirty="0">
                <a:solidFill>
                  <a:srgbClr val="FF0000"/>
                </a:solidFill>
              </a:rPr>
              <a:t>创建</a:t>
            </a:r>
            <a:r>
              <a:rPr lang="en-US" altLang="zh-CN" sz="2000" dirty="0">
                <a:solidFill>
                  <a:srgbClr val="FF0000"/>
                </a:solidFill>
              </a:rPr>
              <a:t>Fragment</a:t>
            </a:r>
            <a:r>
              <a:rPr lang="zh-CN" altLang="en-US" sz="2000" dirty="0"/>
              <a:t>，实例化（</a:t>
            </a:r>
            <a:r>
              <a:rPr lang="en-US" altLang="zh-CN" sz="2000" dirty="0"/>
              <a:t>new</a:t>
            </a:r>
            <a:r>
              <a:rPr lang="zh-CN" altLang="en-US" sz="2000" dirty="0"/>
              <a:t>），然后使用</a:t>
            </a:r>
            <a:r>
              <a:rPr lang="en-US" altLang="zh-CN" sz="2000" dirty="0"/>
              <a:t>Fragment</a:t>
            </a:r>
            <a:r>
              <a:rPr lang="zh-CN" altLang="en-US" sz="2000" dirty="0"/>
              <a:t>事务进行添加、删除、替代等操作</a:t>
            </a:r>
            <a:endParaRPr lang="en-US" altLang="zh-CN" sz="2000" dirty="0"/>
          </a:p>
          <a:p>
            <a:pPr marL="457200" indent="-457200">
              <a:lnSpc>
                <a:spcPct val="150000"/>
              </a:lnSpc>
              <a:buClr>
                <a:schemeClr val="tx2"/>
              </a:buClr>
              <a:buFont typeface="+mj-ea"/>
              <a:buAutoNum type="circleNumDbPlain"/>
            </a:pPr>
            <a:r>
              <a:rPr lang="zh-CN" altLang="en-US" sz="2400" dirty="0"/>
              <a:t>可以将</a:t>
            </a:r>
            <a:r>
              <a:rPr lang="en-US" altLang="zh-CN" sz="2400" dirty="0"/>
              <a:t>Fragment</a:t>
            </a:r>
            <a:r>
              <a:rPr lang="zh-CN" altLang="en-US" sz="2400" dirty="0"/>
              <a:t>事务添加到返回栈，以便返回到事务执行之前的状态</a:t>
            </a:r>
            <a:endParaRPr lang="en-US" altLang="zh-CN" sz="2400" dirty="0"/>
          </a:p>
          <a:p>
            <a:pPr marL="457200" indent="-457200">
              <a:lnSpc>
                <a:spcPct val="150000"/>
              </a:lnSpc>
              <a:buClr>
                <a:schemeClr val="tx2"/>
              </a:buClr>
              <a:buFont typeface="+mj-ea"/>
              <a:buAutoNum type="circleNumDbPlain"/>
            </a:pPr>
            <a:r>
              <a:rPr lang="zh-CN" altLang="en-US" sz="2400" dirty="0"/>
              <a:t>碎片与活动可以进行交互</a:t>
            </a:r>
            <a:endParaRPr lang="en-US" altLang="zh-CN" sz="2400" dirty="0"/>
          </a:p>
          <a:p>
            <a:pPr marL="457200" indent="-457200">
              <a:lnSpc>
                <a:spcPct val="150000"/>
              </a:lnSpc>
              <a:buClr>
                <a:schemeClr val="tx2"/>
              </a:buClr>
              <a:buFont typeface="+mj-ea"/>
              <a:buAutoNum type="circleNumDbPlain"/>
            </a:pPr>
            <a:r>
              <a:rPr lang="zh-CN" altLang="en-US" sz="2400" dirty="0"/>
              <a:t>如果要向碎片传递参数，建议使用</a:t>
            </a:r>
            <a:r>
              <a:rPr lang="en-US" altLang="zh-CN" sz="2400" dirty="0" err="1"/>
              <a:t>setArguments</a:t>
            </a:r>
            <a:r>
              <a:rPr lang="en-US" altLang="zh-CN" sz="2400" dirty="0"/>
              <a:t>()</a:t>
            </a:r>
            <a:r>
              <a:rPr lang="zh-CN" altLang="en-US" sz="2400" dirty="0"/>
              <a:t>方法</a:t>
            </a:r>
          </a:p>
        </p:txBody>
      </p:sp>
      <p:sp>
        <p:nvSpPr>
          <p:cNvPr id="3" name="标题 2">
            <a:extLst>
              <a:ext uri="{FF2B5EF4-FFF2-40B4-BE49-F238E27FC236}">
                <a16:creationId xmlns:a16="http://schemas.microsoft.com/office/drawing/2014/main" id="{CDC30D20-8761-4303-9378-316CBA5CF684}"/>
              </a:ext>
            </a:extLst>
          </p:cNvPr>
          <p:cNvSpPr>
            <a:spLocks noGrp="1"/>
          </p:cNvSpPr>
          <p:nvPr>
            <p:ph type="title"/>
          </p:nvPr>
        </p:nvSpPr>
        <p:spPr/>
        <p:txBody>
          <a:bodyPr>
            <a:normAutofit/>
          </a:bodyPr>
          <a:lstStyle/>
          <a:p>
            <a:r>
              <a:rPr lang="zh-CN" altLang="en-US" dirty="0"/>
              <a:t>小结：碎片的使用</a:t>
            </a:r>
          </a:p>
        </p:txBody>
      </p:sp>
    </p:spTree>
    <p:extLst>
      <p:ext uri="{BB962C8B-B14F-4D97-AF65-F5344CB8AC3E}">
        <p14:creationId xmlns:p14="http://schemas.microsoft.com/office/powerpoint/2010/main" val="13399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565C8C4-6251-43DC-881D-3ADAFBDACC5A}"/>
              </a:ext>
            </a:extLst>
          </p:cNvPr>
          <p:cNvSpPr txBox="1"/>
          <p:nvPr>
            <p:custDataLst>
              <p:tags r:id="rId2"/>
            </p:custDataLst>
          </p:nvPr>
        </p:nvSpPr>
        <p:spPr>
          <a:xfrm>
            <a:off x="914400" y="635000"/>
            <a:ext cx="7315200" cy="2143125"/>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的描述，正确的是（）。</a:t>
            </a:r>
          </a:p>
        </p:txBody>
      </p:sp>
      <p:sp>
        <p:nvSpPr>
          <p:cNvPr id="7" name="文本框 6">
            <a:extLst>
              <a:ext uri="{FF2B5EF4-FFF2-40B4-BE49-F238E27FC236}">
                <a16:creationId xmlns:a16="http://schemas.microsoft.com/office/drawing/2014/main" id="{D0CB5BFF-D8A3-4C03-8FE9-4C3282619F29}"/>
              </a:ext>
            </a:extLst>
          </p:cNvPr>
          <p:cNvSpPr txBox="1"/>
          <p:nvPr>
            <p:custDataLst>
              <p:tags r:id="rId3"/>
            </p:custDataLst>
          </p:nvPr>
        </p:nvSpPr>
        <p:spPr>
          <a:xfrm>
            <a:off x="1285240" y="2242343"/>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不需要添加到</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Activity</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中也可以单独显示界面</a:t>
            </a:r>
          </a:p>
        </p:txBody>
      </p:sp>
      <p:sp>
        <p:nvSpPr>
          <p:cNvPr id="8" name="文本框 7">
            <a:extLst>
              <a:ext uri="{FF2B5EF4-FFF2-40B4-BE49-F238E27FC236}">
                <a16:creationId xmlns:a16="http://schemas.microsoft.com/office/drawing/2014/main" id="{B556D0C3-F8EF-4FA3-BA6E-B93721C67D5B}"/>
              </a:ext>
            </a:extLst>
          </p:cNvPr>
          <p:cNvSpPr txBox="1"/>
          <p:nvPr>
            <p:custDataLst>
              <p:tags r:id="rId4"/>
            </p:custDataLst>
          </p:nvPr>
        </p:nvSpPr>
        <p:spPr>
          <a:xfrm>
            <a:off x="1271905" y="3004501"/>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只能在布局中添加</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86089F15-3232-4EEF-8CEE-BC3232B81470}"/>
              </a:ext>
            </a:extLst>
          </p:cNvPr>
          <p:cNvSpPr txBox="1"/>
          <p:nvPr>
            <p:custDataLst>
              <p:tags r:id="rId5"/>
            </p:custDataLst>
          </p:nvPr>
        </p:nvSpPr>
        <p:spPr>
          <a:xfrm>
            <a:off x="1270000" y="3726021"/>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Java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代码中添加</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1F060365-0144-44B5-8AEC-9C3BDBFC3502}"/>
              </a:ext>
            </a:extLst>
          </p:cNvPr>
          <p:cNvSpPr txBox="1"/>
          <p:nvPr>
            <p:custDataLst>
              <p:tags r:id="rId6"/>
            </p:custDataLst>
          </p:nvPr>
        </p:nvSpPr>
        <p:spPr>
          <a:xfrm>
            <a:off x="1261656" y="4447541"/>
            <a:ext cx="6400800" cy="869314"/>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可以通过</a:t>
            </a:r>
            <a:r>
              <a:rPr lang="en-US" altLang="zh-CN" sz="24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getFragmentManager</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方法获取</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4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FragmentManager</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实例</a:t>
            </a:r>
          </a:p>
        </p:txBody>
      </p:sp>
      <p:sp>
        <p:nvSpPr>
          <p:cNvPr id="11" name="椭圆 10">
            <a:extLst>
              <a:ext uri="{FF2B5EF4-FFF2-40B4-BE49-F238E27FC236}">
                <a16:creationId xmlns:a16="http://schemas.microsoft.com/office/drawing/2014/main" id="{65A343CC-577E-45D1-B6BD-CE8F8A5E97DA}"/>
              </a:ext>
            </a:extLst>
          </p:cNvPr>
          <p:cNvSpPr>
            <a:spLocks noChangeAspect="1"/>
          </p:cNvSpPr>
          <p:nvPr>
            <p:custDataLst>
              <p:tags r:id="rId7"/>
            </p:custDataLst>
          </p:nvPr>
        </p:nvSpPr>
        <p:spPr>
          <a:xfrm>
            <a:off x="570865" y="2306636"/>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E803EF7-8CE0-4F3A-8D07-23D79EB74C9D}"/>
              </a:ext>
            </a:extLst>
          </p:cNvPr>
          <p:cNvSpPr>
            <a:spLocks noChangeAspect="1"/>
          </p:cNvSpPr>
          <p:nvPr>
            <p:custDataLst>
              <p:tags r:id="rId8"/>
            </p:custDataLst>
          </p:nvPr>
        </p:nvSpPr>
        <p:spPr>
          <a:xfrm>
            <a:off x="557530" y="3068794"/>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33A2B538-8E9C-4E76-9566-ED97E90C3735}"/>
              </a:ext>
            </a:extLst>
          </p:cNvPr>
          <p:cNvSpPr>
            <a:spLocks noChangeAspect="1"/>
          </p:cNvSpPr>
          <p:nvPr>
            <p:custDataLst>
              <p:tags r:id="rId9"/>
            </p:custDataLst>
          </p:nvPr>
        </p:nvSpPr>
        <p:spPr>
          <a:xfrm>
            <a:off x="555625" y="3790314"/>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358D2C9E-C8CC-4307-9247-CEFC5A658EFB}"/>
              </a:ext>
            </a:extLst>
          </p:cNvPr>
          <p:cNvSpPr>
            <a:spLocks noChangeAspect="1"/>
          </p:cNvSpPr>
          <p:nvPr>
            <p:custDataLst>
              <p:tags r:id="rId10"/>
            </p:custDataLst>
          </p:nvPr>
        </p:nvSpPr>
        <p:spPr>
          <a:xfrm>
            <a:off x="547281" y="4511834"/>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BBE82BF-160B-4533-87B1-C5182FA777FA}"/>
              </a:ext>
            </a:extLst>
          </p:cNvPr>
          <p:cNvSpPr/>
          <p:nvPr>
            <p:custDataLst>
              <p:tags r:id="rId11"/>
            </p:custDataLst>
          </p:nvPr>
        </p:nvSpPr>
        <p:spPr>
          <a:xfrm>
            <a:off x="6142990" y="6223000"/>
            <a:ext cx="1543050" cy="411480"/>
          </a:xfrm>
          <a:prstGeom prst="roundRect">
            <a:avLst/>
          </a:prstGeom>
          <a:solidFill>
            <a:srgbClr val="808080"/>
          </a:solidFill>
          <a:ln w="381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4" name="组合 3">
            <a:extLst>
              <a:ext uri="{FF2B5EF4-FFF2-40B4-BE49-F238E27FC236}">
                <a16:creationId xmlns:a16="http://schemas.microsoft.com/office/drawing/2014/main" id="{FBB3C85E-B5D4-4287-ACD5-303110D58039}"/>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7633616-C3C7-4960-8633-1566F0D9100A}"/>
                </a:ext>
              </a:extLst>
            </p:cNvPr>
            <p:cNvSpPr/>
            <p:nvPr>
              <p:custDataLst>
                <p:tags r:id="rId14"/>
              </p:custDataLst>
            </p:nvPr>
          </p:nvSpPr>
          <p:spPr>
            <a:xfrm>
              <a:off x="0" y="0"/>
              <a:ext cx="9144000" cy="635000"/>
            </a:xfrm>
            <a:prstGeom prst="rect">
              <a:avLst/>
            </a:prstGeom>
            <a:solidFill>
              <a:srgbClr val="F6F7F8"/>
            </a:solidFill>
            <a:ln w="6350" cap="flat" cmpd="sng" algn="ctr">
              <a:noFill/>
              <a:prstDash val="solid"/>
              <a:miter lim="800000"/>
            </a:ln>
            <a:effectLst/>
            <a:extLst>
              <a:ext uri="{91240B29-F687-4F45-9708-019B960494DF}">
                <a14:hiddenLine xmlns:a14="http://schemas.microsoft.com/office/drawing/2010/main" w="6350" cap="flat" cmpd="sng" algn="ctr">
                  <a:solidFill>
                    <a:schemeClr val="accent3"/>
                  </a:solidFill>
                  <a:prstDash val="solid"/>
                  <a:miter lim="800000"/>
                </a14:hiddenLine>
              </a:ext>
            </a:ex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7D52E63A-2838-4506-A2F9-8FECE64E7F10}"/>
                </a:ext>
              </a:extLst>
            </p:cNvPr>
            <p:cNvSpPr/>
            <p:nvPr>
              <p:custDataLst>
                <p:tags r:id="rId15"/>
              </p:custDataLst>
            </p:nvPr>
          </p:nvSpPr>
          <p:spPr>
            <a:xfrm>
              <a:off x="0" y="0"/>
              <a:ext cx="190500" cy="635000"/>
            </a:xfrm>
            <a:prstGeom prst="rect">
              <a:avLst/>
            </a:prstGeom>
            <a:solidFill>
              <a:srgbClr val="639EF4"/>
            </a:solidFill>
            <a:ln w="6350" cap="flat" cmpd="sng" algn="ctr">
              <a:noFill/>
              <a:prstDash val="solid"/>
              <a:miter lim="800000"/>
            </a:ln>
            <a:effectLst/>
            <a:extLst>
              <a:ext uri="{91240B29-F687-4F45-9708-019B960494DF}">
                <a14:hiddenLine xmlns:a14="http://schemas.microsoft.com/office/drawing/2010/main" w="6350" cap="flat" cmpd="sng" algn="ctr">
                  <a:solidFill>
                    <a:schemeClr val="accent3"/>
                  </a:solidFill>
                  <a:prstDash val="solid"/>
                  <a:miter lim="800000"/>
                </a14:hiddenLine>
              </a:ext>
            </a:ex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8EE03D1F-9DA6-47A0-B826-435D92C4366A}"/>
                </a:ext>
              </a:extLst>
            </p:cNvPr>
            <p:cNvSpPr txBox="1"/>
            <p:nvPr>
              <p:custDataLst>
                <p:tags r:id="rId16"/>
              </p:custDataLst>
            </p:nvPr>
          </p:nvSpPr>
          <p:spPr>
            <a:xfrm>
              <a:off x="254000" y="0"/>
              <a:ext cx="1905000" cy="635000"/>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endParaRPr lang="zh-CN" altLang="en-US"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TipText">
              <a:extLst>
                <a:ext uri="{FF2B5EF4-FFF2-40B4-BE49-F238E27FC236}">
                  <a16:creationId xmlns:a16="http://schemas.microsoft.com/office/drawing/2014/main" id="{3E39D5F4-A4A9-43A6-A78C-604D20228B5F}"/>
                </a:ext>
              </a:extLst>
            </p:cNvPr>
            <p:cNvSpPr txBox="1"/>
            <p:nvPr>
              <p:custDataLst>
                <p:tags r:id="rId17"/>
              </p:custDataLst>
            </p:nvPr>
          </p:nvSpPr>
          <p:spPr>
            <a:xfrm>
              <a:off x="1195705" y="109220"/>
              <a:ext cx="2286000" cy="508000"/>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dirty="0" err="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3025B69-5223-4072-91D4-F28DCE38E8F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544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buClr>
                <a:schemeClr val="tx1">
                  <a:lumMod val="95000"/>
                  <a:lumOff val="5000"/>
                </a:schemeClr>
              </a:buClr>
              <a:buFont typeface="+mj-lt"/>
              <a:buAutoNum type="arabicPeriod"/>
            </a:pPr>
            <a:r>
              <a:rPr lang="en-US" altLang="zh-CN" sz="2400" dirty="0"/>
              <a:t>Fragment</a:t>
            </a:r>
            <a:r>
              <a:rPr lang="zh-CN" altLang="en-US" sz="2400" dirty="0"/>
              <a:t>基本概念</a:t>
            </a:r>
            <a:endParaRPr lang="en-US" altLang="zh-CN" sz="2400" dirty="0"/>
          </a:p>
          <a:p>
            <a:pPr marL="514350" indent="-514350">
              <a:buClr>
                <a:schemeClr val="tx1">
                  <a:lumMod val="95000"/>
                  <a:lumOff val="5000"/>
                </a:schemeClr>
              </a:buClr>
              <a:buFont typeface="+mj-lt"/>
              <a:buAutoNum type="arabicPeriod"/>
            </a:pPr>
            <a:r>
              <a:rPr lang="en-US" altLang="zh-CN" sz="2400" dirty="0"/>
              <a:t>Fragment</a:t>
            </a:r>
            <a:r>
              <a:rPr lang="zh-CN" altLang="en-US" sz="2400" dirty="0"/>
              <a:t>的使用</a:t>
            </a:r>
            <a:endParaRPr lang="en-US" altLang="zh-CN" sz="2400" dirty="0"/>
          </a:p>
          <a:p>
            <a:pPr marL="803275" lvl="1" indent="-265113"/>
            <a:r>
              <a:rPr lang="zh-CN" altLang="en-US" sz="2000" dirty="0"/>
              <a:t>静态方式，动态方式</a:t>
            </a:r>
            <a:endParaRPr lang="en-US" altLang="zh-CN" sz="2000" dirty="0"/>
          </a:p>
          <a:p>
            <a:pPr marL="803275" lvl="1" indent="-265113"/>
            <a:r>
              <a:rPr lang="en-US" altLang="zh-CN" sz="2000" dirty="0"/>
              <a:t>Fragment </a:t>
            </a:r>
            <a:r>
              <a:rPr lang="zh-CN" altLang="en-US" sz="2000" dirty="0"/>
              <a:t>与 </a:t>
            </a:r>
            <a:r>
              <a:rPr lang="en-US" altLang="zh-CN" sz="2000" dirty="0"/>
              <a:t>Activity </a:t>
            </a:r>
            <a:r>
              <a:rPr lang="zh-CN" altLang="en-US" sz="2000" dirty="0"/>
              <a:t>通信</a:t>
            </a:r>
            <a:endParaRPr lang="en-US" altLang="zh-CN" sz="2000" dirty="0"/>
          </a:p>
          <a:p>
            <a:pPr marL="803275" lvl="1" indent="-265113"/>
            <a:r>
              <a:rPr lang="zh-CN" altLang="en-US" sz="2000" dirty="0"/>
              <a:t>向</a:t>
            </a:r>
            <a:r>
              <a:rPr lang="en-US" altLang="zh-CN" sz="2000" dirty="0"/>
              <a:t>Fragment </a:t>
            </a:r>
            <a:r>
              <a:rPr lang="zh-CN" altLang="en-US" sz="2000" dirty="0"/>
              <a:t>传递参数</a:t>
            </a:r>
            <a:endParaRPr lang="en-US" altLang="zh-CN" sz="2000" dirty="0"/>
          </a:p>
          <a:p>
            <a:pPr marL="514350" indent="-514350">
              <a:buClr>
                <a:schemeClr val="tx1"/>
              </a:buClr>
              <a:buFont typeface="+mj-lt"/>
              <a:buAutoNum type="arabicPeriod"/>
            </a:pPr>
            <a:r>
              <a:rPr lang="en-US" altLang="zh-CN" sz="2400" dirty="0"/>
              <a:t>Fragment</a:t>
            </a:r>
            <a:r>
              <a:rPr lang="zh-CN" altLang="en-US" sz="2400" dirty="0"/>
              <a:t>的生命周期</a:t>
            </a:r>
            <a:endParaRPr lang="en-US" altLang="zh-CN" sz="2400" dirty="0"/>
          </a:p>
          <a:p>
            <a:pPr marL="514350" indent="-514350">
              <a:buClr>
                <a:schemeClr val="tx1"/>
              </a:buClr>
              <a:buFont typeface="+mj-lt"/>
              <a:buAutoNum type="arabicPeriod"/>
            </a:pPr>
            <a:r>
              <a:rPr lang="en-US" altLang="zh-CN" sz="2400" dirty="0"/>
              <a:t>Fragment </a:t>
            </a:r>
            <a:r>
              <a:rPr lang="zh-CN" altLang="en-US" sz="2400" dirty="0"/>
              <a:t>使用案例分析</a:t>
            </a:r>
          </a:p>
          <a:p>
            <a:pPr marL="803275" lvl="1" indent="-265113"/>
            <a:r>
              <a:rPr lang="zh-CN" altLang="en-US" sz="2000" dirty="0"/>
              <a:t>基于</a:t>
            </a:r>
            <a:r>
              <a:rPr lang="en-US" altLang="zh-CN" sz="2000" dirty="0"/>
              <a:t>Fragment</a:t>
            </a:r>
            <a:r>
              <a:rPr lang="zh-CN" altLang="en-US" sz="2000" dirty="0"/>
              <a:t>简易新闻浏览器</a:t>
            </a:r>
            <a:r>
              <a:rPr lang="en-US" altLang="zh-CN" sz="2000" dirty="0"/>
              <a:t>(</a:t>
            </a:r>
            <a:r>
              <a:rPr lang="zh-CN" altLang="en-US" sz="2000" dirty="0"/>
              <a:t>适配设备</a:t>
            </a:r>
            <a:r>
              <a:rPr lang="en-US" altLang="zh-CN" sz="2000" dirty="0"/>
              <a:t>)</a:t>
            </a:r>
          </a:p>
          <a:p>
            <a:pPr marL="803275" lvl="1" indent="-265113"/>
            <a:r>
              <a:rPr lang="zh-CN" altLang="en-US" sz="2000" dirty="0"/>
              <a:t>带底部导航的</a:t>
            </a:r>
            <a:r>
              <a:rPr lang="en-US" altLang="zh-CN" sz="2000" dirty="0"/>
              <a:t>APP</a:t>
            </a:r>
            <a:r>
              <a:rPr lang="zh-CN" altLang="en-US" sz="2000" dirty="0"/>
              <a:t>框架</a:t>
            </a:r>
            <a:endParaRPr lang="en-US" altLang="zh-CN" sz="2000" dirty="0"/>
          </a:p>
          <a:p>
            <a:pPr marL="514350" indent="-514350">
              <a:buClr>
                <a:schemeClr val="tx1"/>
              </a:buClr>
              <a:buFont typeface="+mj-lt"/>
              <a:buAutoNum type="arabicPeriod"/>
            </a:pPr>
            <a:r>
              <a:rPr lang="zh-CN" altLang="en-US" sz="2400" dirty="0"/>
              <a:t>使用</a:t>
            </a:r>
            <a:r>
              <a:rPr lang="en-US" altLang="zh-CN" sz="2400" dirty="0" err="1"/>
              <a:t>ViewPager</a:t>
            </a:r>
            <a:r>
              <a:rPr lang="en-US" altLang="zh-CN" sz="2400" dirty="0"/>
              <a:t> </a:t>
            </a:r>
          </a:p>
          <a:p>
            <a:pPr marL="803275" lvl="1" indent="-265113"/>
            <a:r>
              <a:rPr lang="zh-CN" altLang="en-US" sz="2000" dirty="0"/>
              <a:t>带内导航的</a:t>
            </a:r>
            <a:r>
              <a:rPr lang="en-US" altLang="zh-CN" sz="2000" dirty="0"/>
              <a:t>APP</a:t>
            </a:r>
            <a:r>
              <a:rPr lang="zh-CN" altLang="en-US" sz="2000" dirty="0"/>
              <a:t>框架</a:t>
            </a:r>
            <a:endParaRPr lang="en-US" altLang="zh-CN" sz="2000" dirty="0"/>
          </a:p>
        </p:txBody>
      </p:sp>
      <p:sp>
        <p:nvSpPr>
          <p:cNvPr id="3" name="标题 2"/>
          <p:cNvSpPr>
            <a:spLocks noGrp="1"/>
          </p:cNvSpPr>
          <p:nvPr>
            <p:ph type="title"/>
          </p:nvPr>
        </p:nvSpPr>
        <p:spPr/>
        <p:txBody>
          <a:bodyPr>
            <a:normAutofit/>
          </a:bodyPr>
          <a:lstStyle/>
          <a:p>
            <a:r>
              <a:rPr lang="zh-CN" altLang="en-US" dirty="0"/>
              <a:t>学习内容</a:t>
            </a:r>
          </a:p>
        </p:txBody>
      </p:sp>
    </p:spTree>
    <p:extLst>
      <p:ext uri="{BB962C8B-B14F-4D97-AF65-F5344CB8AC3E}">
        <p14:creationId xmlns:p14="http://schemas.microsoft.com/office/powerpoint/2010/main" val="18828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565C8C4-6251-43DC-881D-3ADAFBDACC5A}"/>
              </a:ext>
            </a:extLst>
          </p:cNvPr>
          <p:cNvSpPr txBox="1"/>
          <p:nvPr>
            <p:custDataLst>
              <p:tags r:id="rId2"/>
            </p:custDataLst>
          </p:nvPr>
        </p:nvSpPr>
        <p:spPr>
          <a:xfrm>
            <a:off x="914400" y="635000"/>
            <a:ext cx="7315200" cy="2143125"/>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的描述，正确的是（）。</a:t>
            </a:r>
          </a:p>
        </p:txBody>
      </p:sp>
      <p:sp>
        <p:nvSpPr>
          <p:cNvPr id="7" name="文本框 6">
            <a:extLst>
              <a:ext uri="{FF2B5EF4-FFF2-40B4-BE49-F238E27FC236}">
                <a16:creationId xmlns:a16="http://schemas.microsoft.com/office/drawing/2014/main" id="{D0CB5BFF-D8A3-4C03-8FE9-4C3282619F29}"/>
              </a:ext>
            </a:extLst>
          </p:cNvPr>
          <p:cNvSpPr txBox="1"/>
          <p:nvPr>
            <p:custDataLst>
              <p:tags r:id="rId3"/>
            </p:custDataLst>
          </p:nvPr>
        </p:nvSpPr>
        <p:spPr>
          <a:xfrm>
            <a:off x="1285240" y="2242343"/>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不需要添加到</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Activity</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中也可以单独显示界面</a:t>
            </a:r>
          </a:p>
        </p:txBody>
      </p:sp>
      <p:sp>
        <p:nvSpPr>
          <p:cNvPr id="8" name="文本框 7">
            <a:extLst>
              <a:ext uri="{FF2B5EF4-FFF2-40B4-BE49-F238E27FC236}">
                <a16:creationId xmlns:a16="http://schemas.microsoft.com/office/drawing/2014/main" id="{B556D0C3-F8EF-4FA3-BA6E-B93721C67D5B}"/>
              </a:ext>
            </a:extLst>
          </p:cNvPr>
          <p:cNvSpPr txBox="1"/>
          <p:nvPr>
            <p:custDataLst>
              <p:tags r:id="rId4"/>
            </p:custDataLst>
          </p:nvPr>
        </p:nvSpPr>
        <p:spPr>
          <a:xfrm>
            <a:off x="1271905" y="3004501"/>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只能在布局中添加</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86089F15-3232-4EEF-8CEE-BC3232B81470}"/>
              </a:ext>
            </a:extLst>
          </p:cNvPr>
          <p:cNvSpPr txBox="1"/>
          <p:nvPr>
            <p:custDataLst>
              <p:tags r:id="rId5"/>
            </p:custDataLst>
          </p:nvPr>
        </p:nvSpPr>
        <p:spPr>
          <a:xfrm>
            <a:off x="1270000" y="3726021"/>
            <a:ext cx="6400800" cy="642938"/>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Java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代码中添加</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1F060365-0144-44B5-8AEC-9C3BDBFC3502}"/>
              </a:ext>
            </a:extLst>
          </p:cNvPr>
          <p:cNvSpPr txBox="1"/>
          <p:nvPr>
            <p:custDataLst>
              <p:tags r:id="rId6"/>
            </p:custDataLst>
          </p:nvPr>
        </p:nvSpPr>
        <p:spPr>
          <a:xfrm>
            <a:off x="1261656" y="4447541"/>
            <a:ext cx="6400800" cy="869314"/>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可以通过</a:t>
            </a:r>
            <a:r>
              <a:rPr lang="en-US" altLang="zh-CN" sz="24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getFragmentManager</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方法获取</a:t>
            </a:r>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4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FragmentManager</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实例</a:t>
            </a:r>
          </a:p>
        </p:txBody>
      </p:sp>
      <p:sp>
        <p:nvSpPr>
          <p:cNvPr id="11" name="椭圆 10">
            <a:extLst>
              <a:ext uri="{FF2B5EF4-FFF2-40B4-BE49-F238E27FC236}">
                <a16:creationId xmlns:a16="http://schemas.microsoft.com/office/drawing/2014/main" id="{65A343CC-577E-45D1-B6BD-CE8F8A5E97DA}"/>
              </a:ext>
            </a:extLst>
          </p:cNvPr>
          <p:cNvSpPr>
            <a:spLocks noChangeAspect="1"/>
          </p:cNvSpPr>
          <p:nvPr>
            <p:custDataLst>
              <p:tags r:id="rId7"/>
            </p:custDataLst>
          </p:nvPr>
        </p:nvSpPr>
        <p:spPr>
          <a:xfrm>
            <a:off x="570865" y="2306636"/>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E803EF7-8CE0-4F3A-8D07-23D79EB74C9D}"/>
              </a:ext>
            </a:extLst>
          </p:cNvPr>
          <p:cNvSpPr>
            <a:spLocks noChangeAspect="1"/>
          </p:cNvSpPr>
          <p:nvPr>
            <p:custDataLst>
              <p:tags r:id="rId8"/>
            </p:custDataLst>
          </p:nvPr>
        </p:nvSpPr>
        <p:spPr>
          <a:xfrm>
            <a:off x="557530" y="3068794"/>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33A2B538-8E9C-4E76-9566-ED97E90C3735}"/>
              </a:ext>
            </a:extLst>
          </p:cNvPr>
          <p:cNvSpPr>
            <a:spLocks noChangeAspect="1"/>
          </p:cNvSpPr>
          <p:nvPr>
            <p:custDataLst>
              <p:tags r:id="rId9"/>
            </p:custDataLst>
          </p:nvPr>
        </p:nvSpPr>
        <p:spPr>
          <a:xfrm>
            <a:off x="555625" y="3790314"/>
            <a:ext cx="514350" cy="514350"/>
          </a:xfrm>
          <a:prstGeom prst="ellipse">
            <a:avLst/>
          </a:prstGeom>
          <a:solidFill>
            <a:srgbClr val="808080"/>
          </a:solidFill>
          <a:ln w="127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358D2C9E-C8CC-4307-9247-CEFC5A658EFB}"/>
              </a:ext>
            </a:extLst>
          </p:cNvPr>
          <p:cNvSpPr>
            <a:spLocks noChangeAspect="1"/>
          </p:cNvSpPr>
          <p:nvPr>
            <p:custDataLst>
              <p:tags r:id="rId10"/>
            </p:custDataLst>
          </p:nvPr>
        </p:nvSpPr>
        <p:spPr>
          <a:xfrm>
            <a:off x="547281" y="4511834"/>
            <a:ext cx="514350" cy="514350"/>
          </a:xfrm>
          <a:prstGeom prst="ellipse">
            <a:avLst/>
          </a:prstGeom>
          <a:solidFill>
            <a:srgbClr val="00FF00"/>
          </a:solidFill>
          <a:ln w="254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BBE82BF-160B-4533-87B1-C5182FA777FA}"/>
              </a:ext>
            </a:extLst>
          </p:cNvPr>
          <p:cNvSpPr/>
          <p:nvPr>
            <p:custDataLst>
              <p:tags r:id="rId11"/>
            </p:custDataLst>
          </p:nvPr>
        </p:nvSpPr>
        <p:spPr>
          <a:xfrm>
            <a:off x="6142990" y="6223000"/>
            <a:ext cx="1543050" cy="411480"/>
          </a:xfrm>
          <a:prstGeom prst="roundRect">
            <a:avLst/>
          </a:prstGeom>
          <a:solidFill>
            <a:srgbClr val="808080"/>
          </a:solidFill>
          <a:ln w="38100" cmpd="sng">
            <a:solidFill>
              <a:srgbClr val="000000"/>
            </a:solidFill>
            <a:prstDash val="solid"/>
          </a:ln>
        </p:spPr>
        <p:style>
          <a:lnRef idx="1">
            <a:schemeClr val="accent3"/>
          </a:lnRef>
          <a:fillRef idx="2">
            <a:schemeClr val="accent3"/>
          </a:fillRef>
          <a:effectRef idx="1">
            <a:schemeClr val="accent3"/>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95AA7630-91A0-4137-AA13-358A128BD7EA}"/>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7633616-C3C7-4960-8633-1566F0D9100A}"/>
                </a:ext>
              </a:extLst>
            </p:cNvPr>
            <p:cNvSpPr/>
            <p:nvPr>
              <p:custDataLst>
                <p:tags r:id="rId14"/>
              </p:custDataLst>
            </p:nvPr>
          </p:nvSpPr>
          <p:spPr>
            <a:xfrm>
              <a:off x="0" y="0"/>
              <a:ext cx="9144000" cy="635000"/>
            </a:xfrm>
            <a:prstGeom prst="rect">
              <a:avLst/>
            </a:prstGeom>
            <a:solidFill>
              <a:srgbClr val="F6F7F8"/>
            </a:solidFill>
            <a:ln w="6350" cap="flat" cmpd="sng" algn="ctr">
              <a:noFill/>
              <a:prstDash val="solid"/>
              <a:miter lim="800000"/>
            </a:ln>
            <a:effectLst/>
            <a:extLst>
              <a:ext uri="{91240B29-F687-4F45-9708-019B960494DF}">
                <a14:hiddenLine xmlns:a14="http://schemas.microsoft.com/office/drawing/2010/main" w="6350" cap="flat" cmpd="sng" algn="ctr">
                  <a:solidFill>
                    <a:schemeClr val="accent3"/>
                  </a:solidFill>
                  <a:prstDash val="solid"/>
                  <a:miter lim="800000"/>
                </a14:hiddenLine>
              </a:ext>
            </a:ex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7D52E63A-2838-4506-A2F9-8FECE64E7F10}"/>
                </a:ext>
              </a:extLst>
            </p:cNvPr>
            <p:cNvSpPr/>
            <p:nvPr>
              <p:custDataLst>
                <p:tags r:id="rId15"/>
              </p:custDataLst>
            </p:nvPr>
          </p:nvSpPr>
          <p:spPr>
            <a:xfrm>
              <a:off x="0" y="0"/>
              <a:ext cx="190500" cy="635000"/>
            </a:xfrm>
            <a:prstGeom prst="rect">
              <a:avLst/>
            </a:prstGeom>
            <a:solidFill>
              <a:srgbClr val="639EF4"/>
            </a:solidFill>
            <a:ln w="6350" cap="flat" cmpd="sng" algn="ctr">
              <a:noFill/>
              <a:prstDash val="solid"/>
              <a:miter lim="800000"/>
            </a:ln>
            <a:effectLst/>
            <a:extLst>
              <a:ext uri="{91240B29-F687-4F45-9708-019B960494DF}">
                <a14:hiddenLine xmlns:a14="http://schemas.microsoft.com/office/drawing/2010/main" w="6350" cap="flat" cmpd="sng" algn="ctr">
                  <a:solidFill>
                    <a:schemeClr val="accent3"/>
                  </a:solidFill>
                  <a:prstDash val="solid"/>
                  <a:miter lim="800000"/>
                </a14:hiddenLine>
              </a:ext>
            </a:ex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8EE03D1F-9DA6-47A0-B826-435D92C4366A}"/>
                </a:ext>
              </a:extLst>
            </p:cNvPr>
            <p:cNvSpPr txBox="1"/>
            <p:nvPr>
              <p:custDataLst>
                <p:tags r:id="rId16"/>
              </p:custDataLst>
            </p:nvPr>
          </p:nvSpPr>
          <p:spPr>
            <a:xfrm>
              <a:off x="254000" y="0"/>
              <a:ext cx="1905000" cy="635000"/>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07DAB8FF-96BB-4DF1-AEEC-0B6B755538FD}"/>
                </a:ext>
              </a:extLst>
            </p:cNvPr>
            <p:cNvSpPr txBox="1"/>
            <p:nvPr>
              <p:custDataLst>
                <p:tags r:id="rId17"/>
              </p:custDataLst>
            </p:nvPr>
          </p:nvSpPr>
          <p:spPr>
            <a:xfrm>
              <a:off x="1525905" y="109220"/>
              <a:ext cx="2286000" cy="508000"/>
            </a:xfrm>
            <a:prstGeom prst="rect">
              <a:avLst/>
            </a:prstGeom>
            <a:noFill/>
            <a:ln>
              <a:noFill/>
            </a:ln>
            <a:extLst>
              <a:ext uri="{91240B29-F687-4F45-9708-019B960494DF}">
                <a14:hiddenLine xmlns:a14="http://schemas.microsoft.com/office/drawing/2010/main">
                  <a:solidFill>
                    <a:schemeClr val="bg2"/>
                  </a:solidFill>
                </a14:hiddenLine>
              </a:ext>
            </a:extLst>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err="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3025B69-5223-4072-91D4-F28DCE38E8F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544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Fragment</a:t>
            </a:r>
            <a:r>
              <a:rPr lang="zh-CN" altLang="en-US" dirty="0"/>
              <a:t>是一种可以嵌入在活动当中的</a:t>
            </a:r>
            <a:r>
              <a:rPr lang="en-US" altLang="zh-CN" dirty="0"/>
              <a:t>UI</a:t>
            </a:r>
            <a:r>
              <a:rPr lang="zh-CN" altLang="en-US" dirty="0"/>
              <a:t>片段。</a:t>
            </a:r>
            <a:endParaRPr lang="en-US" altLang="zh-CN" dirty="0"/>
          </a:p>
          <a:p>
            <a:r>
              <a:rPr lang="zh-CN" altLang="en-US" dirty="0"/>
              <a:t>主要目的在于让程序更加合理和充分地利用屏幕空间。</a:t>
            </a:r>
            <a:endParaRPr lang="en-US" altLang="zh-CN" dirty="0"/>
          </a:p>
          <a:p>
            <a:pPr lvl="1"/>
            <a:r>
              <a:rPr lang="zh-CN" altLang="en-US" dirty="0"/>
              <a:t>例如同时适配平板和手机的新闻浏览器</a:t>
            </a: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dirty="0"/>
              <a:t>Fragment</a:t>
            </a:r>
            <a:r>
              <a:rPr lang="zh-CN" altLang="en-US" dirty="0"/>
              <a:t>是什么</a:t>
            </a:r>
          </a:p>
        </p:txBody>
      </p:sp>
      <p:grpSp>
        <p:nvGrpSpPr>
          <p:cNvPr id="7" name="组合 6"/>
          <p:cNvGrpSpPr/>
          <p:nvPr/>
        </p:nvGrpSpPr>
        <p:grpSpPr>
          <a:xfrm>
            <a:off x="729080" y="2775852"/>
            <a:ext cx="3616036" cy="3307362"/>
            <a:chOff x="602674" y="2591187"/>
            <a:chExt cx="3616036" cy="3307362"/>
          </a:xfrm>
        </p:grpSpPr>
        <p:sp>
          <p:nvSpPr>
            <p:cNvPr id="4" name="圆角矩形 3"/>
            <p:cNvSpPr/>
            <p:nvPr/>
          </p:nvSpPr>
          <p:spPr>
            <a:xfrm>
              <a:off x="602674" y="2591187"/>
              <a:ext cx="1454727" cy="2854037"/>
            </a:xfrm>
            <a:prstGeom prst="round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矩形 4"/>
            <p:cNvSpPr/>
            <p:nvPr/>
          </p:nvSpPr>
          <p:spPr>
            <a:xfrm>
              <a:off x="737755" y="2785151"/>
              <a:ext cx="1184564"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TextBox 5"/>
            <p:cNvSpPr txBox="1"/>
            <p:nvPr/>
          </p:nvSpPr>
          <p:spPr>
            <a:xfrm>
              <a:off x="862446" y="2965257"/>
              <a:ext cx="955964"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新闻</a:t>
              </a:r>
              <a:r>
                <a:rPr lang="en-US" altLang="zh-CN" dirty="0">
                  <a:latin typeface="黑体" pitchFamily="49" charset="-122"/>
                  <a:ea typeface="黑体" pitchFamily="49" charset="-122"/>
                </a:rPr>
                <a:t>1</a:t>
              </a:r>
              <a:endParaRPr lang="zh-CN" altLang="en-US" dirty="0" err="1">
                <a:latin typeface="黑体" pitchFamily="49" charset="-122"/>
                <a:ea typeface="黑体" pitchFamily="49" charset="-122"/>
              </a:endParaRPr>
            </a:p>
          </p:txBody>
        </p:sp>
        <p:sp>
          <p:nvSpPr>
            <p:cNvPr id="8" name="TextBox 7"/>
            <p:cNvSpPr txBox="1"/>
            <p:nvPr/>
          </p:nvSpPr>
          <p:spPr>
            <a:xfrm>
              <a:off x="862446" y="3450165"/>
              <a:ext cx="955964"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2</a:t>
              </a:r>
              <a:endParaRPr lang="zh-CN" altLang="en-US" dirty="0" err="1"/>
            </a:p>
          </p:txBody>
        </p:sp>
        <p:sp>
          <p:nvSpPr>
            <p:cNvPr id="9" name="TextBox 8"/>
            <p:cNvSpPr txBox="1"/>
            <p:nvPr/>
          </p:nvSpPr>
          <p:spPr>
            <a:xfrm>
              <a:off x="862446" y="3909738"/>
              <a:ext cx="955964"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3</a:t>
              </a:r>
              <a:endParaRPr lang="zh-CN" altLang="en-US" dirty="0" err="1"/>
            </a:p>
          </p:txBody>
        </p:sp>
        <p:sp>
          <p:nvSpPr>
            <p:cNvPr id="10" name="TextBox 9"/>
            <p:cNvSpPr txBox="1"/>
            <p:nvPr/>
          </p:nvSpPr>
          <p:spPr>
            <a:xfrm>
              <a:off x="852055" y="4353081"/>
              <a:ext cx="955964"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4</a:t>
              </a:r>
              <a:endParaRPr lang="zh-CN" altLang="en-US" dirty="0" err="1"/>
            </a:p>
          </p:txBody>
        </p:sp>
        <p:sp>
          <p:nvSpPr>
            <p:cNvPr id="11" name="TextBox 10"/>
            <p:cNvSpPr txBox="1"/>
            <p:nvPr/>
          </p:nvSpPr>
          <p:spPr>
            <a:xfrm>
              <a:off x="852055" y="4789311"/>
              <a:ext cx="955964"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5</a:t>
              </a:r>
              <a:endParaRPr lang="zh-CN" altLang="en-US" dirty="0" err="1"/>
            </a:p>
          </p:txBody>
        </p:sp>
        <p:sp>
          <p:nvSpPr>
            <p:cNvPr id="12" name="圆角矩形 11"/>
            <p:cNvSpPr/>
            <p:nvPr/>
          </p:nvSpPr>
          <p:spPr>
            <a:xfrm>
              <a:off x="2763983" y="2591187"/>
              <a:ext cx="1454727" cy="2854037"/>
            </a:xfrm>
            <a:prstGeom prst="round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12"/>
            <p:cNvSpPr/>
            <p:nvPr/>
          </p:nvSpPr>
          <p:spPr>
            <a:xfrm>
              <a:off x="2899063" y="2785151"/>
              <a:ext cx="1184564"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4" name="TextBox 13"/>
            <p:cNvSpPr txBox="1"/>
            <p:nvPr/>
          </p:nvSpPr>
          <p:spPr>
            <a:xfrm>
              <a:off x="3023755" y="2965257"/>
              <a:ext cx="955964"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标题</a:t>
              </a:r>
            </a:p>
          </p:txBody>
        </p:sp>
        <p:sp>
          <p:nvSpPr>
            <p:cNvPr id="15" name="TextBox 14"/>
            <p:cNvSpPr txBox="1"/>
            <p:nvPr/>
          </p:nvSpPr>
          <p:spPr>
            <a:xfrm>
              <a:off x="3023755" y="3450165"/>
              <a:ext cx="955964" cy="1754326"/>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endParaRPr lang="en-US" altLang="zh-CN" dirty="0"/>
            </a:p>
            <a:p>
              <a:endParaRPr lang="en-US" altLang="zh-CN" dirty="0"/>
            </a:p>
            <a:p>
              <a:r>
                <a:rPr lang="zh-CN" altLang="en-US" dirty="0"/>
                <a:t>内容</a:t>
              </a:r>
              <a:endParaRPr lang="en-US" altLang="zh-CN" dirty="0"/>
            </a:p>
            <a:p>
              <a:endParaRPr lang="en-US" altLang="zh-CN" dirty="0"/>
            </a:p>
            <a:p>
              <a:endParaRPr lang="en-US" altLang="zh-CN" dirty="0"/>
            </a:p>
            <a:p>
              <a:endParaRPr lang="zh-CN" altLang="en-US" dirty="0" err="1"/>
            </a:p>
          </p:txBody>
        </p:sp>
        <p:sp>
          <p:nvSpPr>
            <p:cNvPr id="19" name="右箭头 18"/>
            <p:cNvSpPr/>
            <p:nvPr/>
          </p:nvSpPr>
          <p:spPr>
            <a:xfrm>
              <a:off x="2057400" y="3909738"/>
              <a:ext cx="706582" cy="369332"/>
            </a:xfrm>
            <a:prstGeom prst="rightArrow">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 name="TextBox 27"/>
            <p:cNvSpPr txBox="1"/>
            <p:nvPr/>
          </p:nvSpPr>
          <p:spPr>
            <a:xfrm>
              <a:off x="1330035" y="5529217"/>
              <a:ext cx="2161309" cy="369332"/>
            </a:xfrm>
            <a:prstGeom prst="rect">
              <a:avLst/>
            </a:prstGeom>
            <a:noFill/>
            <a:ln>
              <a:noFill/>
            </a:ln>
          </p:spPr>
          <p:txBody>
            <a:bodyPr wrap="square" rtlCol="0">
              <a:spAutoFit/>
            </a:bodyPr>
            <a:lstStyle/>
            <a:p>
              <a:pPr algn="ctr"/>
              <a:r>
                <a:rPr lang="zh-CN" altLang="en-US" dirty="0">
                  <a:latin typeface="黑体" pitchFamily="49" charset="-122"/>
                  <a:ea typeface="黑体" pitchFamily="49" charset="-122"/>
                </a:rPr>
                <a:t>手机的设计方案</a:t>
              </a:r>
            </a:p>
          </p:txBody>
        </p:sp>
      </p:grpSp>
      <p:grpSp>
        <p:nvGrpSpPr>
          <p:cNvPr id="16" name="组合 15"/>
          <p:cNvGrpSpPr/>
          <p:nvPr/>
        </p:nvGrpSpPr>
        <p:grpSpPr>
          <a:xfrm>
            <a:off x="4933966" y="2775852"/>
            <a:ext cx="3345873" cy="3275835"/>
            <a:chOff x="4935683" y="2581888"/>
            <a:chExt cx="3345873" cy="3275835"/>
          </a:xfrm>
        </p:grpSpPr>
        <p:grpSp>
          <p:nvGrpSpPr>
            <p:cNvPr id="27" name="组合 26"/>
            <p:cNvGrpSpPr/>
            <p:nvPr/>
          </p:nvGrpSpPr>
          <p:grpSpPr>
            <a:xfrm>
              <a:off x="4935683" y="2581888"/>
              <a:ext cx="3345873" cy="2854037"/>
              <a:chOff x="6580909" y="3398919"/>
              <a:chExt cx="1939636" cy="2854037"/>
            </a:xfrm>
          </p:grpSpPr>
          <p:sp>
            <p:nvSpPr>
              <p:cNvPr id="20" name="圆角矩形 19"/>
              <p:cNvSpPr/>
              <p:nvPr/>
            </p:nvSpPr>
            <p:spPr>
              <a:xfrm>
                <a:off x="6580909" y="3398919"/>
                <a:ext cx="1939636" cy="2854037"/>
              </a:xfrm>
              <a:prstGeom prst="round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矩形 20"/>
              <p:cNvSpPr/>
              <p:nvPr/>
            </p:nvSpPr>
            <p:spPr>
              <a:xfrm>
                <a:off x="6761018" y="3592883"/>
                <a:ext cx="1579418"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TextBox 21"/>
              <p:cNvSpPr txBox="1"/>
              <p:nvPr/>
            </p:nvSpPr>
            <p:spPr>
              <a:xfrm>
                <a:off x="6927272" y="3772992"/>
                <a:ext cx="1274618"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新闻</a:t>
                </a:r>
                <a:r>
                  <a:rPr lang="en-US" altLang="zh-CN" dirty="0">
                    <a:latin typeface="黑体" pitchFamily="49" charset="-122"/>
                    <a:ea typeface="黑体" pitchFamily="49" charset="-122"/>
                  </a:rPr>
                  <a:t>1</a:t>
                </a:r>
                <a:endParaRPr lang="zh-CN" altLang="en-US" dirty="0" err="1">
                  <a:latin typeface="黑体" pitchFamily="49" charset="-122"/>
                  <a:ea typeface="黑体" pitchFamily="49" charset="-122"/>
                </a:endParaRPr>
              </a:p>
            </p:txBody>
          </p:sp>
          <p:sp>
            <p:nvSpPr>
              <p:cNvPr id="23" name="TextBox 22"/>
              <p:cNvSpPr txBox="1"/>
              <p:nvPr/>
            </p:nvSpPr>
            <p:spPr>
              <a:xfrm>
                <a:off x="6927272" y="4257900"/>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2</a:t>
                </a:r>
                <a:endParaRPr lang="zh-CN" altLang="en-US" dirty="0" err="1"/>
              </a:p>
            </p:txBody>
          </p:sp>
          <p:sp>
            <p:nvSpPr>
              <p:cNvPr id="24" name="TextBox 23"/>
              <p:cNvSpPr txBox="1"/>
              <p:nvPr/>
            </p:nvSpPr>
            <p:spPr>
              <a:xfrm>
                <a:off x="6927272" y="4717473"/>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3</a:t>
                </a:r>
                <a:endParaRPr lang="zh-CN" altLang="en-US" dirty="0" err="1"/>
              </a:p>
            </p:txBody>
          </p:sp>
          <p:sp>
            <p:nvSpPr>
              <p:cNvPr id="25" name="TextBox 24"/>
              <p:cNvSpPr txBox="1"/>
              <p:nvPr/>
            </p:nvSpPr>
            <p:spPr>
              <a:xfrm>
                <a:off x="6919442" y="5160816"/>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4</a:t>
                </a:r>
                <a:endParaRPr lang="zh-CN" altLang="en-US" dirty="0" err="1"/>
              </a:p>
            </p:txBody>
          </p:sp>
          <p:sp>
            <p:nvSpPr>
              <p:cNvPr id="26" name="TextBox 25"/>
              <p:cNvSpPr txBox="1"/>
              <p:nvPr/>
            </p:nvSpPr>
            <p:spPr>
              <a:xfrm>
                <a:off x="6913418" y="5597046"/>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5</a:t>
                </a:r>
                <a:endParaRPr lang="zh-CN" altLang="en-US" dirty="0" err="1"/>
              </a:p>
            </p:txBody>
          </p:sp>
        </p:grpSp>
        <p:sp>
          <p:nvSpPr>
            <p:cNvPr id="29" name="TextBox 28"/>
            <p:cNvSpPr txBox="1"/>
            <p:nvPr/>
          </p:nvSpPr>
          <p:spPr>
            <a:xfrm>
              <a:off x="5580112" y="5488391"/>
              <a:ext cx="1922320" cy="369332"/>
            </a:xfrm>
            <a:prstGeom prst="rect">
              <a:avLst/>
            </a:prstGeom>
            <a:noFill/>
            <a:ln>
              <a:noFill/>
            </a:ln>
          </p:spPr>
          <p:txBody>
            <a:bodyPr wrap="square" rtlCol="0">
              <a:spAutoFit/>
            </a:bodyPr>
            <a:lstStyle/>
            <a:p>
              <a:pPr algn="ctr"/>
              <a:r>
                <a:rPr lang="zh-CN" altLang="en-US" dirty="0">
                  <a:latin typeface="黑体" pitchFamily="49" charset="-122"/>
                  <a:ea typeface="黑体" pitchFamily="49" charset="-122"/>
                </a:rPr>
                <a:t>平板的新闻列表</a:t>
              </a:r>
            </a:p>
          </p:txBody>
        </p:sp>
      </p:grpSp>
    </p:spTree>
    <p:extLst>
      <p:ext uri="{BB962C8B-B14F-4D97-AF65-F5344CB8AC3E}">
        <p14:creationId xmlns:p14="http://schemas.microsoft.com/office/powerpoint/2010/main" val="315115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normAutofit/>
          </a:bodyPr>
          <a:lstStyle/>
          <a:p>
            <a:r>
              <a:rPr lang="zh-CN" altLang="en-US" sz="2400" dirty="0"/>
              <a:t>Fragment的出现，就解决了App可以同时适应手机、平板和电视的问题。</a:t>
            </a:r>
            <a:endParaRPr lang="en-US" altLang="zh-CN" sz="2400" dirty="0"/>
          </a:p>
          <a:p>
            <a:pPr lvl="1"/>
            <a:r>
              <a:rPr lang="zh-CN" altLang="en-US" sz="2000" dirty="0"/>
              <a:t>更好的设计方案是将</a:t>
            </a:r>
            <a:r>
              <a:rPr lang="zh-CN" altLang="en-US" sz="2000" dirty="0">
                <a:solidFill>
                  <a:srgbClr val="FF0000"/>
                </a:solidFill>
              </a:rPr>
              <a:t>新闻标题列表界面</a:t>
            </a:r>
            <a:r>
              <a:rPr lang="zh-CN" altLang="en-US" sz="2000" dirty="0"/>
              <a:t>和</a:t>
            </a:r>
            <a:r>
              <a:rPr lang="zh-CN" altLang="en-US" sz="2000" dirty="0">
                <a:solidFill>
                  <a:srgbClr val="FF0000"/>
                </a:solidFill>
              </a:rPr>
              <a:t>新闻详细内容界面</a:t>
            </a:r>
            <a:r>
              <a:rPr lang="zh-CN" altLang="en-US" sz="2000" dirty="0"/>
              <a:t>分别放在两个碎片中，然后在同一个活动里根据实际情况引入这两个碎片：</a:t>
            </a:r>
            <a:endParaRPr lang="en-US" altLang="zh-CN" sz="2000" dirty="0"/>
          </a:p>
          <a:p>
            <a:pPr lvl="2"/>
            <a:r>
              <a:rPr lang="zh-CN" altLang="en-US" sz="1800" dirty="0"/>
              <a:t>在手机上使用时，仅仅引用新闻标题列表界面的碎片</a:t>
            </a:r>
            <a:endParaRPr lang="en-US" altLang="zh-CN" sz="1800" dirty="0"/>
          </a:p>
          <a:p>
            <a:pPr lvl="2"/>
            <a:r>
              <a:rPr lang="zh-CN" altLang="en-US" sz="1800" dirty="0"/>
              <a:t>在平板上使用时，同时</a:t>
            </a:r>
            <a:r>
              <a:rPr lang="en-US" altLang="zh-CN" sz="1800" dirty="0"/>
              <a:t>2</a:t>
            </a:r>
            <a:r>
              <a:rPr lang="zh-CN" altLang="en-US" sz="1800" dirty="0"/>
              <a:t>个碎片</a:t>
            </a:r>
          </a:p>
        </p:txBody>
      </p:sp>
      <p:sp>
        <p:nvSpPr>
          <p:cNvPr id="18435" name="标题 2"/>
          <p:cNvSpPr>
            <a:spLocks noGrp="1"/>
          </p:cNvSpPr>
          <p:nvPr>
            <p:ph type="title"/>
          </p:nvPr>
        </p:nvSpPr>
        <p:spPr/>
        <p:txBody>
          <a:bodyPr/>
          <a:lstStyle/>
          <a:p>
            <a:r>
              <a:rPr lang="zh-CN" altLang="en-US"/>
              <a:t>Fragment的产生与介绍</a:t>
            </a:r>
          </a:p>
        </p:txBody>
      </p:sp>
      <p:grpSp>
        <p:nvGrpSpPr>
          <p:cNvPr id="4" name="组合 3">
            <a:extLst>
              <a:ext uri="{FF2B5EF4-FFF2-40B4-BE49-F238E27FC236}">
                <a16:creationId xmlns:a16="http://schemas.microsoft.com/office/drawing/2014/main" id="{0D675C44-DB39-4D28-BFAE-485B7B0E9E29}"/>
              </a:ext>
            </a:extLst>
          </p:cNvPr>
          <p:cNvGrpSpPr/>
          <p:nvPr/>
        </p:nvGrpSpPr>
        <p:grpSpPr>
          <a:xfrm>
            <a:off x="805289" y="3412705"/>
            <a:ext cx="7533421" cy="2854037"/>
            <a:chOff x="758530" y="2780928"/>
            <a:chExt cx="7533421" cy="2854037"/>
          </a:xfrm>
        </p:grpSpPr>
        <p:grpSp>
          <p:nvGrpSpPr>
            <p:cNvPr id="5" name="组合 4">
              <a:extLst>
                <a:ext uri="{FF2B5EF4-FFF2-40B4-BE49-F238E27FC236}">
                  <a16:creationId xmlns:a16="http://schemas.microsoft.com/office/drawing/2014/main" id="{AF7A8F82-3FE8-438A-A93B-7269BCD8C17D}"/>
                </a:ext>
              </a:extLst>
            </p:cNvPr>
            <p:cNvGrpSpPr/>
            <p:nvPr/>
          </p:nvGrpSpPr>
          <p:grpSpPr>
            <a:xfrm>
              <a:off x="758530" y="2780928"/>
              <a:ext cx="3345873" cy="2854037"/>
              <a:chOff x="6580909" y="3398919"/>
              <a:chExt cx="1939636" cy="2854037"/>
            </a:xfrm>
          </p:grpSpPr>
          <p:sp>
            <p:nvSpPr>
              <p:cNvPr id="20" name="圆角矩形 19">
                <a:extLst>
                  <a:ext uri="{FF2B5EF4-FFF2-40B4-BE49-F238E27FC236}">
                    <a16:creationId xmlns:a16="http://schemas.microsoft.com/office/drawing/2014/main" id="{B051EE93-ED22-43D5-B620-46EEE52962E2}"/>
                  </a:ext>
                </a:extLst>
              </p:cNvPr>
              <p:cNvSpPr/>
              <p:nvPr/>
            </p:nvSpPr>
            <p:spPr>
              <a:xfrm>
                <a:off x="6580909" y="3398919"/>
                <a:ext cx="1939636" cy="2854037"/>
              </a:xfrm>
              <a:prstGeom prst="round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7B4D537-D779-4FBC-AD4A-0058D496E984}"/>
                  </a:ext>
                </a:extLst>
              </p:cNvPr>
              <p:cNvSpPr/>
              <p:nvPr/>
            </p:nvSpPr>
            <p:spPr>
              <a:xfrm>
                <a:off x="6761018" y="3592883"/>
                <a:ext cx="1579418"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AFE784EA-ABD3-4334-9EB4-051FDBF34A71}"/>
                  </a:ext>
                </a:extLst>
              </p:cNvPr>
              <p:cNvSpPr txBox="1"/>
              <p:nvPr/>
            </p:nvSpPr>
            <p:spPr>
              <a:xfrm>
                <a:off x="6927272" y="3772992"/>
                <a:ext cx="1274618"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新闻</a:t>
                </a:r>
                <a:r>
                  <a:rPr lang="en-US" altLang="zh-CN" dirty="0">
                    <a:latin typeface="黑体" pitchFamily="49" charset="-122"/>
                    <a:ea typeface="黑体" pitchFamily="49" charset="-122"/>
                  </a:rPr>
                  <a:t>1</a:t>
                </a:r>
                <a:endParaRPr lang="zh-CN" altLang="en-US" dirty="0" err="1">
                  <a:latin typeface="黑体" pitchFamily="49" charset="-122"/>
                  <a:ea typeface="黑体" pitchFamily="49" charset="-122"/>
                </a:endParaRPr>
              </a:p>
            </p:txBody>
          </p:sp>
          <p:sp>
            <p:nvSpPr>
              <p:cNvPr id="23" name="TextBox 22">
                <a:extLst>
                  <a:ext uri="{FF2B5EF4-FFF2-40B4-BE49-F238E27FC236}">
                    <a16:creationId xmlns:a16="http://schemas.microsoft.com/office/drawing/2014/main" id="{5472F52E-3BDB-4194-8C8B-04D016346893}"/>
                  </a:ext>
                </a:extLst>
              </p:cNvPr>
              <p:cNvSpPr txBox="1"/>
              <p:nvPr/>
            </p:nvSpPr>
            <p:spPr>
              <a:xfrm>
                <a:off x="6927272" y="4257900"/>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2</a:t>
                </a:r>
                <a:endParaRPr lang="zh-CN" altLang="en-US" dirty="0" err="1"/>
              </a:p>
            </p:txBody>
          </p:sp>
          <p:sp>
            <p:nvSpPr>
              <p:cNvPr id="24" name="TextBox 23">
                <a:extLst>
                  <a:ext uri="{FF2B5EF4-FFF2-40B4-BE49-F238E27FC236}">
                    <a16:creationId xmlns:a16="http://schemas.microsoft.com/office/drawing/2014/main" id="{0F98E779-D269-41BB-87C3-8B9BD7774283}"/>
                  </a:ext>
                </a:extLst>
              </p:cNvPr>
              <p:cNvSpPr txBox="1"/>
              <p:nvPr/>
            </p:nvSpPr>
            <p:spPr>
              <a:xfrm>
                <a:off x="6927272" y="4717473"/>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3</a:t>
                </a:r>
                <a:endParaRPr lang="zh-CN" altLang="en-US" dirty="0" err="1"/>
              </a:p>
            </p:txBody>
          </p:sp>
          <p:sp>
            <p:nvSpPr>
              <p:cNvPr id="25" name="TextBox 24">
                <a:extLst>
                  <a:ext uri="{FF2B5EF4-FFF2-40B4-BE49-F238E27FC236}">
                    <a16:creationId xmlns:a16="http://schemas.microsoft.com/office/drawing/2014/main" id="{B368EC63-E19C-4C96-AFDC-F595FDAC72AB}"/>
                  </a:ext>
                </a:extLst>
              </p:cNvPr>
              <p:cNvSpPr txBox="1"/>
              <p:nvPr/>
            </p:nvSpPr>
            <p:spPr>
              <a:xfrm>
                <a:off x="6925466" y="5160816"/>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4</a:t>
                </a:r>
                <a:endParaRPr lang="zh-CN" altLang="en-US" dirty="0" err="1"/>
              </a:p>
            </p:txBody>
          </p:sp>
          <p:sp>
            <p:nvSpPr>
              <p:cNvPr id="26" name="TextBox 25">
                <a:extLst>
                  <a:ext uri="{FF2B5EF4-FFF2-40B4-BE49-F238E27FC236}">
                    <a16:creationId xmlns:a16="http://schemas.microsoft.com/office/drawing/2014/main" id="{5E5EC585-248A-45F1-B271-F6F3A26E2C09}"/>
                  </a:ext>
                </a:extLst>
              </p:cNvPr>
              <p:cNvSpPr txBox="1"/>
              <p:nvPr/>
            </p:nvSpPr>
            <p:spPr>
              <a:xfrm>
                <a:off x="6925466" y="5597046"/>
                <a:ext cx="1274618"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5</a:t>
                </a:r>
                <a:endParaRPr lang="zh-CN" altLang="en-US" dirty="0" err="1"/>
              </a:p>
            </p:txBody>
          </p:sp>
        </p:grpSp>
        <p:grpSp>
          <p:nvGrpSpPr>
            <p:cNvPr id="6" name="组合 5">
              <a:extLst>
                <a:ext uri="{FF2B5EF4-FFF2-40B4-BE49-F238E27FC236}">
                  <a16:creationId xmlns:a16="http://schemas.microsoft.com/office/drawing/2014/main" id="{19D0CB93-9C5E-425C-B862-48A074C56EAE}"/>
                </a:ext>
              </a:extLst>
            </p:cNvPr>
            <p:cNvGrpSpPr/>
            <p:nvPr/>
          </p:nvGrpSpPr>
          <p:grpSpPr>
            <a:xfrm>
              <a:off x="4946078" y="2780928"/>
              <a:ext cx="3345873" cy="2854037"/>
              <a:chOff x="6192974" y="3419700"/>
              <a:chExt cx="4461164" cy="2854037"/>
            </a:xfrm>
          </p:grpSpPr>
          <p:sp>
            <p:nvSpPr>
              <p:cNvPr id="8" name="圆角矩形 30">
                <a:extLst>
                  <a:ext uri="{FF2B5EF4-FFF2-40B4-BE49-F238E27FC236}">
                    <a16:creationId xmlns:a16="http://schemas.microsoft.com/office/drawing/2014/main" id="{BE046596-1ED6-4C54-85DD-FF41F7B0A4F2}"/>
                  </a:ext>
                </a:extLst>
              </p:cNvPr>
              <p:cNvSpPr/>
              <p:nvPr/>
            </p:nvSpPr>
            <p:spPr>
              <a:xfrm>
                <a:off x="6192974" y="3419700"/>
                <a:ext cx="4461164" cy="2854037"/>
              </a:xfrm>
              <a:prstGeom prst="round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957EBBFE-38B0-4A84-B50D-EFAC4766D899}"/>
                  </a:ext>
                </a:extLst>
              </p:cNvPr>
              <p:cNvGrpSpPr/>
              <p:nvPr/>
            </p:nvGrpSpPr>
            <p:grpSpPr>
              <a:xfrm>
                <a:off x="6565660" y="3613664"/>
                <a:ext cx="1359140" cy="2507673"/>
                <a:chOff x="6565660" y="3613664"/>
                <a:chExt cx="3632662" cy="2507673"/>
              </a:xfrm>
            </p:grpSpPr>
            <p:sp>
              <p:nvSpPr>
                <p:cNvPr id="14" name="矩形 13">
                  <a:extLst>
                    <a:ext uri="{FF2B5EF4-FFF2-40B4-BE49-F238E27FC236}">
                      <a16:creationId xmlns:a16="http://schemas.microsoft.com/office/drawing/2014/main" id="{258B160F-8336-4254-BACF-7B0F7DF267FC}"/>
                    </a:ext>
                  </a:extLst>
                </p:cNvPr>
                <p:cNvSpPr/>
                <p:nvPr/>
              </p:nvSpPr>
              <p:spPr>
                <a:xfrm>
                  <a:off x="6565660" y="3613664"/>
                  <a:ext cx="3632662"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TextBox 32">
                  <a:extLst>
                    <a:ext uri="{FF2B5EF4-FFF2-40B4-BE49-F238E27FC236}">
                      <a16:creationId xmlns:a16="http://schemas.microsoft.com/office/drawing/2014/main" id="{E2F521D0-739E-4D31-9FC0-87C537396298}"/>
                    </a:ext>
                  </a:extLst>
                </p:cNvPr>
                <p:cNvSpPr txBox="1"/>
                <p:nvPr/>
              </p:nvSpPr>
              <p:spPr>
                <a:xfrm>
                  <a:off x="6948044" y="3793773"/>
                  <a:ext cx="2931622"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新闻</a:t>
                  </a:r>
                  <a:r>
                    <a:rPr lang="en-US" altLang="zh-CN" dirty="0">
                      <a:latin typeface="黑体" pitchFamily="49" charset="-122"/>
                      <a:ea typeface="黑体" pitchFamily="49" charset="-122"/>
                    </a:rPr>
                    <a:t>1</a:t>
                  </a:r>
                  <a:endParaRPr lang="zh-CN" altLang="en-US" dirty="0" err="1">
                    <a:latin typeface="黑体" pitchFamily="49" charset="-122"/>
                    <a:ea typeface="黑体" pitchFamily="49" charset="-122"/>
                  </a:endParaRPr>
                </a:p>
              </p:txBody>
            </p:sp>
            <p:sp>
              <p:nvSpPr>
                <p:cNvPr id="16" name="TextBox 33">
                  <a:extLst>
                    <a:ext uri="{FF2B5EF4-FFF2-40B4-BE49-F238E27FC236}">
                      <a16:creationId xmlns:a16="http://schemas.microsoft.com/office/drawing/2014/main" id="{D3BA800C-B9F1-4351-8EC2-A023891495F1}"/>
                    </a:ext>
                  </a:extLst>
                </p:cNvPr>
                <p:cNvSpPr txBox="1"/>
                <p:nvPr/>
              </p:nvSpPr>
              <p:spPr>
                <a:xfrm>
                  <a:off x="6948044" y="4278681"/>
                  <a:ext cx="2931622"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2</a:t>
                  </a:r>
                  <a:endParaRPr lang="zh-CN" altLang="en-US" dirty="0" err="1"/>
                </a:p>
              </p:txBody>
            </p:sp>
            <p:sp>
              <p:nvSpPr>
                <p:cNvPr id="17" name="TextBox 34">
                  <a:extLst>
                    <a:ext uri="{FF2B5EF4-FFF2-40B4-BE49-F238E27FC236}">
                      <a16:creationId xmlns:a16="http://schemas.microsoft.com/office/drawing/2014/main" id="{4B8263CC-E4EB-4A31-B4FE-2064E53973EF}"/>
                    </a:ext>
                  </a:extLst>
                </p:cNvPr>
                <p:cNvSpPr txBox="1"/>
                <p:nvPr/>
              </p:nvSpPr>
              <p:spPr>
                <a:xfrm>
                  <a:off x="6948044" y="4738254"/>
                  <a:ext cx="2931622"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3</a:t>
                  </a:r>
                  <a:endParaRPr lang="zh-CN" altLang="en-US" dirty="0" err="1"/>
                </a:p>
              </p:txBody>
            </p:sp>
            <p:sp>
              <p:nvSpPr>
                <p:cNvPr id="18" name="TextBox 35">
                  <a:extLst>
                    <a:ext uri="{FF2B5EF4-FFF2-40B4-BE49-F238E27FC236}">
                      <a16:creationId xmlns:a16="http://schemas.microsoft.com/office/drawing/2014/main" id="{82080676-328A-4A05-9821-B9159BCC9B56}"/>
                    </a:ext>
                  </a:extLst>
                </p:cNvPr>
                <p:cNvSpPr txBox="1"/>
                <p:nvPr/>
              </p:nvSpPr>
              <p:spPr>
                <a:xfrm>
                  <a:off x="6943890" y="5181597"/>
                  <a:ext cx="2931622"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4</a:t>
                  </a:r>
                  <a:endParaRPr lang="zh-CN" altLang="en-US" dirty="0" err="1"/>
                </a:p>
              </p:txBody>
            </p:sp>
            <p:sp>
              <p:nvSpPr>
                <p:cNvPr id="19" name="TextBox 36">
                  <a:extLst>
                    <a:ext uri="{FF2B5EF4-FFF2-40B4-BE49-F238E27FC236}">
                      <a16:creationId xmlns:a16="http://schemas.microsoft.com/office/drawing/2014/main" id="{6E5C6C24-446C-4BAD-91DD-0DA47D3BA3F4}"/>
                    </a:ext>
                  </a:extLst>
                </p:cNvPr>
                <p:cNvSpPr txBox="1"/>
                <p:nvPr/>
              </p:nvSpPr>
              <p:spPr>
                <a:xfrm>
                  <a:off x="6943890" y="5617827"/>
                  <a:ext cx="2931622" cy="369332"/>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r>
                    <a:rPr lang="zh-CN" altLang="en-US" dirty="0"/>
                    <a:t>新闻</a:t>
                  </a:r>
                  <a:r>
                    <a:rPr lang="en-US" altLang="zh-CN" dirty="0"/>
                    <a:t>5</a:t>
                  </a:r>
                  <a:endParaRPr lang="zh-CN" altLang="en-US" dirty="0" err="1"/>
                </a:p>
              </p:txBody>
            </p:sp>
          </p:grpSp>
          <p:grpSp>
            <p:nvGrpSpPr>
              <p:cNvPr id="10" name="组合 9">
                <a:extLst>
                  <a:ext uri="{FF2B5EF4-FFF2-40B4-BE49-F238E27FC236}">
                    <a16:creationId xmlns:a16="http://schemas.microsoft.com/office/drawing/2014/main" id="{8239F596-635D-45AA-A216-EA29740B8695}"/>
                  </a:ext>
                </a:extLst>
              </p:cNvPr>
              <p:cNvGrpSpPr/>
              <p:nvPr/>
            </p:nvGrpSpPr>
            <p:grpSpPr>
              <a:xfrm>
                <a:off x="8089659" y="3613664"/>
                <a:ext cx="2204267" cy="2507673"/>
                <a:chOff x="6565660" y="3613664"/>
                <a:chExt cx="3632662" cy="2507673"/>
              </a:xfrm>
            </p:grpSpPr>
            <p:sp>
              <p:nvSpPr>
                <p:cNvPr id="11" name="矩形 10">
                  <a:extLst>
                    <a:ext uri="{FF2B5EF4-FFF2-40B4-BE49-F238E27FC236}">
                      <a16:creationId xmlns:a16="http://schemas.microsoft.com/office/drawing/2014/main" id="{081ECB4D-2BFB-4794-AD84-18CCB5CAF73A}"/>
                    </a:ext>
                  </a:extLst>
                </p:cNvPr>
                <p:cNvSpPr/>
                <p:nvPr/>
              </p:nvSpPr>
              <p:spPr>
                <a:xfrm>
                  <a:off x="6565660" y="3613664"/>
                  <a:ext cx="3632662" cy="2507673"/>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TextBox 39">
                  <a:extLst>
                    <a:ext uri="{FF2B5EF4-FFF2-40B4-BE49-F238E27FC236}">
                      <a16:creationId xmlns:a16="http://schemas.microsoft.com/office/drawing/2014/main" id="{3844B73D-9F56-49B9-9542-B615C407F7AE}"/>
                    </a:ext>
                  </a:extLst>
                </p:cNvPr>
                <p:cNvSpPr txBox="1"/>
                <p:nvPr/>
              </p:nvSpPr>
              <p:spPr>
                <a:xfrm>
                  <a:off x="6948044" y="3793773"/>
                  <a:ext cx="2931622" cy="369332"/>
                </a:xfrm>
                <a:prstGeom prst="rect">
                  <a:avLst/>
                </a:prstGeom>
                <a:noFill/>
                <a:ln w="28575">
                  <a:solidFill>
                    <a:schemeClr val="tx1"/>
                  </a:solidFill>
                </a:ln>
              </p:spPr>
              <p:txBody>
                <a:bodyPr wrap="square" rtlCol="0">
                  <a:spAutoFit/>
                </a:bodyPr>
                <a:lstStyle/>
                <a:p>
                  <a:pPr algn="ctr"/>
                  <a:r>
                    <a:rPr lang="zh-CN" altLang="en-US" dirty="0">
                      <a:latin typeface="黑体" pitchFamily="49" charset="-122"/>
                      <a:ea typeface="黑体" pitchFamily="49" charset="-122"/>
                    </a:rPr>
                    <a:t>标题</a:t>
                  </a:r>
                </a:p>
              </p:txBody>
            </p:sp>
            <p:sp>
              <p:nvSpPr>
                <p:cNvPr id="13" name="TextBox 40">
                  <a:extLst>
                    <a:ext uri="{FF2B5EF4-FFF2-40B4-BE49-F238E27FC236}">
                      <a16:creationId xmlns:a16="http://schemas.microsoft.com/office/drawing/2014/main" id="{5F5FC4EE-666F-443A-9D81-593E72B225FC}"/>
                    </a:ext>
                  </a:extLst>
                </p:cNvPr>
                <p:cNvSpPr txBox="1"/>
                <p:nvPr/>
              </p:nvSpPr>
              <p:spPr>
                <a:xfrm>
                  <a:off x="6948044" y="4278681"/>
                  <a:ext cx="2931622" cy="1754326"/>
                </a:xfrm>
                <a:prstGeom prst="rect">
                  <a:avLst/>
                </a:prstGeom>
                <a:noFill/>
                <a:ln w="28575">
                  <a:solidFill>
                    <a:schemeClr val="tx1"/>
                  </a:solidFill>
                </a:ln>
              </p:spPr>
              <p:txBody>
                <a:bodyPr wrap="square" rtlCol="0">
                  <a:spAutoFit/>
                </a:bodyPr>
                <a:lstStyle>
                  <a:defPPr>
                    <a:defRPr lang="en-US"/>
                  </a:defPPr>
                  <a:lvl1pPr algn="ctr">
                    <a:defRPr>
                      <a:latin typeface="黑体" pitchFamily="49" charset="-122"/>
                      <a:ea typeface="黑体" pitchFamily="49" charset="-122"/>
                    </a:defRPr>
                  </a:lvl1pPr>
                </a:lstStyle>
                <a:p>
                  <a:endParaRPr lang="en-US" altLang="zh-CN" dirty="0"/>
                </a:p>
                <a:p>
                  <a:endParaRPr lang="en-US" altLang="zh-CN" dirty="0"/>
                </a:p>
                <a:p>
                  <a:r>
                    <a:rPr lang="zh-CN" altLang="en-US" dirty="0"/>
                    <a:t>内容</a:t>
                  </a:r>
                  <a:endParaRPr lang="en-US" altLang="zh-CN" dirty="0"/>
                </a:p>
                <a:p>
                  <a:endParaRPr lang="en-US" altLang="zh-CN" dirty="0"/>
                </a:p>
                <a:p>
                  <a:endParaRPr lang="en-US" altLang="zh-CN" dirty="0"/>
                </a:p>
                <a:p>
                  <a:endParaRPr lang="zh-CN" altLang="en-US" dirty="0" err="1"/>
                </a:p>
              </p:txBody>
            </p:sp>
          </p:grpSp>
        </p:grpSp>
        <p:sp>
          <p:nvSpPr>
            <p:cNvPr id="7" name="右箭头 44">
              <a:extLst>
                <a:ext uri="{FF2B5EF4-FFF2-40B4-BE49-F238E27FC236}">
                  <a16:creationId xmlns:a16="http://schemas.microsoft.com/office/drawing/2014/main" id="{082D5D38-190C-44A0-9874-46D5BE225AB9}"/>
                </a:ext>
              </a:extLst>
            </p:cNvPr>
            <p:cNvSpPr/>
            <p:nvPr/>
          </p:nvSpPr>
          <p:spPr>
            <a:xfrm>
              <a:off x="4177142" y="4078697"/>
              <a:ext cx="706582" cy="369332"/>
            </a:xfrm>
            <a:prstGeom prst="rightArrow">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7246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73B9E1D-3331-455A-B5EA-E8B97964D7B7}"/>
              </a:ext>
            </a:extLst>
          </p:cNvPr>
          <p:cNvSpPr>
            <a:spLocks noGrp="1"/>
          </p:cNvSpPr>
          <p:nvPr>
            <p:ph idx="1"/>
          </p:nvPr>
        </p:nvSpPr>
        <p:spPr/>
        <p:txBody>
          <a:bodyPr/>
          <a:lstStyle/>
          <a:p>
            <a:pPr>
              <a:lnSpc>
                <a:spcPct val="150000"/>
              </a:lnSpc>
            </a:pPr>
            <a:r>
              <a:rPr lang="zh-CN" altLang="en-US" sz="2400" dirty="0"/>
              <a:t>复用</a:t>
            </a:r>
            <a:endParaRPr lang="en-US" altLang="zh-CN" sz="2400" dirty="0"/>
          </a:p>
          <a:p>
            <a:pPr lvl="1">
              <a:lnSpc>
                <a:spcPct val="150000"/>
              </a:lnSpc>
            </a:pPr>
            <a:r>
              <a:rPr lang="zh-CN" altLang="en-US" sz="2200" dirty="0"/>
              <a:t>可以把Fragment当成Activity的一个界面的一个组成部分，甚至Activity的界面可以完全由不同的Fragment组成。</a:t>
            </a:r>
            <a:endParaRPr lang="en-US" altLang="zh-CN" sz="2200" dirty="0"/>
          </a:p>
          <a:p>
            <a:pPr lvl="2">
              <a:lnSpc>
                <a:spcPct val="150000"/>
              </a:lnSpc>
            </a:pPr>
            <a:r>
              <a:rPr lang="zh-CN" altLang="en-US" dirty="0"/>
              <a:t>Fragment拥有自己的生命周期和接收、处理用户的事件。</a:t>
            </a:r>
          </a:p>
          <a:p>
            <a:pPr lvl="2">
              <a:lnSpc>
                <a:spcPct val="150000"/>
              </a:lnSpc>
            </a:pPr>
            <a:r>
              <a:rPr lang="zh-CN" altLang="en-US" dirty="0"/>
              <a:t>可以动态的添加、替换和移除某个Fragment。</a:t>
            </a:r>
            <a:endParaRPr lang="en-US" altLang="zh-CN" dirty="0"/>
          </a:p>
          <a:p>
            <a:pPr>
              <a:lnSpc>
                <a:spcPct val="150000"/>
              </a:lnSpc>
            </a:pPr>
            <a:r>
              <a:rPr lang="zh-CN" altLang="en-US" dirty="0"/>
              <a:t>导航</a:t>
            </a:r>
            <a:endParaRPr lang="en-US" altLang="zh-CN" dirty="0"/>
          </a:p>
          <a:p>
            <a:pPr lvl="1">
              <a:lnSpc>
                <a:spcPct val="150000"/>
              </a:lnSpc>
            </a:pPr>
            <a:r>
              <a:rPr lang="en-US" altLang="zh-CN" sz="2200" dirty="0"/>
              <a:t>Android </a:t>
            </a:r>
            <a:r>
              <a:rPr lang="zh-CN" altLang="en-US" sz="2200" dirty="0"/>
              <a:t>项目中</a:t>
            </a:r>
            <a:r>
              <a:rPr lang="en-US" altLang="zh-CN" sz="2200" dirty="0"/>
              <a:t>Fragment</a:t>
            </a:r>
            <a:r>
              <a:rPr lang="zh-CN" altLang="en-US" sz="2200" dirty="0"/>
              <a:t>和</a:t>
            </a:r>
            <a:r>
              <a:rPr lang="en-US" altLang="zh-CN" sz="2200" dirty="0" err="1"/>
              <a:t>ViewPager</a:t>
            </a:r>
            <a:r>
              <a:rPr lang="zh-CN" altLang="en-US" sz="2200" dirty="0"/>
              <a:t>（或者</a:t>
            </a:r>
            <a:r>
              <a:rPr lang="en-US" altLang="zh-CN" sz="2200" dirty="0" err="1"/>
              <a:t>FrameLayout</a:t>
            </a:r>
            <a:r>
              <a:rPr lang="zh-CN" altLang="en-US" sz="2200" dirty="0"/>
              <a:t>）通常会同时出现，用于实现导航效果。</a:t>
            </a:r>
          </a:p>
          <a:p>
            <a:pPr>
              <a:lnSpc>
                <a:spcPct val="150000"/>
              </a:lnSpc>
            </a:pPr>
            <a:endParaRPr lang="zh-CN" altLang="en-US" dirty="0"/>
          </a:p>
        </p:txBody>
      </p:sp>
      <p:sp>
        <p:nvSpPr>
          <p:cNvPr id="3" name="标题 2">
            <a:extLst>
              <a:ext uri="{FF2B5EF4-FFF2-40B4-BE49-F238E27FC236}">
                <a16:creationId xmlns:a16="http://schemas.microsoft.com/office/drawing/2014/main" id="{0030FFA6-27CB-448D-9A5A-3574A18C3869}"/>
              </a:ext>
            </a:extLst>
          </p:cNvPr>
          <p:cNvSpPr>
            <a:spLocks noGrp="1"/>
          </p:cNvSpPr>
          <p:nvPr>
            <p:ph type="title"/>
          </p:nvPr>
        </p:nvSpPr>
        <p:spPr/>
        <p:txBody>
          <a:bodyPr/>
          <a:lstStyle/>
          <a:p>
            <a:r>
              <a:rPr lang="zh-CN" altLang="en-US" dirty="0"/>
              <a:t>使用碎片</a:t>
            </a:r>
          </a:p>
        </p:txBody>
      </p:sp>
    </p:spTree>
    <p:extLst>
      <p:ext uri="{BB962C8B-B14F-4D97-AF65-F5344CB8AC3E}">
        <p14:creationId xmlns:p14="http://schemas.microsoft.com/office/powerpoint/2010/main" val="30648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54431"/>
            <a:ext cx="5050904" cy="5170170"/>
          </a:xfrm>
        </p:spPr>
        <p:txBody>
          <a:bodyPr>
            <a:normAutofit/>
          </a:bodyPr>
          <a:lstStyle/>
          <a:p>
            <a:pPr algn="just">
              <a:lnSpc>
                <a:spcPct val="150000"/>
              </a:lnSpc>
            </a:pPr>
            <a:r>
              <a:rPr lang="zh-CN" altLang="en-US" sz="2200" dirty="0"/>
              <a:t>碎片作为嵌入到 </a:t>
            </a:r>
            <a:r>
              <a:rPr lang="en-US" altLang="zh-CN" sz="2200" dirty="0"/>
              <a:t>Activity </a:t>
            </a:r>
            <a:r>
              <a:rPr lang="zh-CN" altLang="en-US" sz="2200" dirty="0"/>
              <a:t>的</a:t>
            </a:r>
            <a:r>
              <a:rPr lang="en-US" altLang="zh-CN" sz="2200" dirty="0"/>
              <a:t>UI</a:t>
            </a:r>
            <a:r>
              <a:rPr lang="zh-CN" altLang="en-US" sz="2200" dirty="0"/>
              <a:t>片段，</a:t>
            </a:r>
            <a:r>
              <a:rPr lang="zh-CN" altLang="en-US" sz="2200" dirty="0">
                <a:latin typeface="-apple-system"/>
              </a:rPr>
              <a:t>它具有自己的生命周期，能接收自己的输入事件，其</a:t>
            </a:r>
            <a:r>
              <a:rPr lang="zh-CN" altLang="en-US" sz="2200" dirty="0"/>
              <a:t>生命周期直接受宿主 </a:t>
            </a:r>
            <a:r>
              <a:rPr lang="en-US" altLang="zh-CN" sz="2200" dirty="0"/>
              <a:t>Activity </a:t>
            </a:r>
            <a:r>
              <a:rPr lang="zh-CN" altLang="en-US" sz="2200" dirty="0"/>
              <a:t>生命周期的影响。 </a:t>
            </a:r>
            <a:endParaRPr lang="en-US" altLang="zh-CN" sz="2200" dirty="0"/>
          </a:p>
          <a:p>
            <a:pPr lvl="1" algn="just">
              <a:lnSpc>
                <a:spcPct val="150000"/>
              </a:lnSpc>
            </a:pPr>
            <a:r>
              <a:rPr lang="zh-CN" altLang="en-US" sz="1800" b="1" dirty="0"/>
              <a:t>例如，当 </a:t>
            </a:r>
            <a:r>
              <a:rPr lang="en-US" altLang="zh-CN" sz="1800" b="1" dirty="0"/>
              <a:t>Activity </a:t>
            </a:r>
            <a:r>
              <a:rPr lang="zh-CN" altLang="en-US" sz="1800" b="1" dirty="0"/>
              <a:t>暂停时，其中的所有片段也会暂停；当 </a:t>
            </a:r>
            <a:r>
              <a:rPr lang="en-US" altLang="zh-CN" sz="1800" b="1" dirty="0"/>
              <a:t>Activity </a:t>
            </a:r>
            <a:r>
              <a:rPr lang="zh-CN" altLang="en-US" sz="1800" b="1" dirty="0"/>
              <a:t>被销毁时，所有片段也会被销毁。</a:t>
            </a:r>
            <a:endParaRPr lang="en-US" altLang="zh-CN" sz="1800" b="1" dirty="0"/>
          </a:p>
          <a:p>
            <a:pPr lvl="1" algn="just">
              <a:lnSpc>
                <a:spcPct val="150000"/>
              </a:lnSpc>
            </a:pPr>
            <a:r>
              <a:rPr lang="en-US" altLang="zh-CN" sz="1800" b="1" dirty="0"/>
              <a:t>Fragment </a:t>
            </a:r>
            <a:r>
              <a:rPr lang="zh-CN" altLang="en-US" sz="1800" b="1" dirty="0"/>
              <a:t>生命周期与 </a:t>
            </a:r>
            <a:r>
              <a:rPr lang="en-US" altLang="zh-CN" sz="1800" b="1" dirty="0"/>
              <a:t>Activity </a:t>
            </a:r>
            <a:r>
              <a:rPr lang="zh-CN" altLang="en-US" sz="1800" b="1" dirty="0"/>
              <a:t>生命周期的一个关键区别就在于，</a:t>
            </a:r>
            <a:r>
              <a:rPr lang="en-US" altLang="zh-CN" sz="1800" b="1" dirty="0"/>
              <a:t>Fragment </a:t>
            </a:r>
            <a:r>
              <a:rPr lang="zh-CN" altLang="en-US" sz="1800" b="1" dirty="0"/>
              <a:t>的生命周期方法是由宿主</a:t>
            </a:r>
            <a:r>
              <a:rPr lang="en-US" altLang="zh-CN" sz="1800" b="1" dirty="0"/>
              <a:t>Activity</a:t>
            </a:r>
            <a:r>
              <a:rPr lang="zh-CN" altLang="en-US" sz="1800" b="1" dirty="0"/>
              <a:t>而不是操作系统调用的。</a:t>
            </a:r>
          </a:p>
        </p:txBody>
      </p:sp>
      <p:sp>
        <p:nvSpPr>
          <p:cNvPr id="3" name="标题 2"/>
          <p:cNvSpPr>
            <a:spLocks noGrp="1"/>
          </p:cNvSpPr>
          <p:nvPr>
            <p:ph type="title"/>
          </p:nvPr>
        </p:nvSpPr>
        <p:spPr/>
        <p:txBody>
          <a:bodyPr/>
          <a:lstStyle/>
          <a:p>
            <a:r>
              <a:rPr lang="en-US" altLang="en-US" dirty="0">
                <a:ea typeface="宋体" pitchFamily="2" charset="-122"/>
              </a:rPr>
              <a:t>Fragment</a:t>
            </a:r>
            <a:r>
              <a:rPr lang="zh-CN" altLang="en-US" dirty="0">
                <a:ea typeface="宋体" pitchFamily="2" charset="-122"/>
              </a:rPr>
              <a:t>的</a:t>
            </a:r>
            <a:r>
              <a:rPr lang="en-US" altLang="en-US" dirty="0" err="1">
                <a:ea typeface="宋体" pitchFamily="2" charset="-122"/>
              </a:rPr>
              <a:t>生命周期</a:t>
            </a:r>
            <a:endParaRPr lang="zh-CN" altLang="en-US" dirty="0"/>
          </a:p>
        </p:txBody>
      </p:sp>
      <p:pic>
        <p:nvPicPr>
          <p:cNvPr id="6" name="图片 60">
            <a:extLst>
              <a:ext uri="{FF2B5EF4-FFF2-40B4-BE49-F238E27FC236}">
                <a16:creationId xmlns:a16="http://schemas.microsoft.com/office/drawing/2014/main" id="{AB874879-36EE-4D75-B3E1-D1C9264BDF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09" r="9146"/>
          <a:stretch/>
        </p:blipFill>
        <p:spPr bwMode="auto">
          <a:xfrm>
            <a:off x="5697033" y="429033"/>
            <a:ext cx="3005527" cy="58601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8EF5AC-3D6A-A582-53B2-0E7499895E82}"/>
              </a:ext>
            </a:extLst>
          </p:cNvPr>
          <p:cNvSpPr>
            <a:spLocks noGrp="1"/>
          </p:cNvSpPr>
          <p:nvPr>
            <p:ph idx="1"/>
          </p:nvPr>
        </p:nvSpPr>
        <p:spPr>
          <a:xfrm>
            <a:off x="457200" y="1154431"/>
            <a:ext cx="8229600" cy="1770513"/>
          </a:xfrm>
        </p:spPr>
        <p:txBody>
          <a:bodyPr>
            <a:normAutofit fontScale="92500" lnSpcReduction="20000"/>
          </a:bodyPr>
          <a:lstStyle/>
          <a:p>
            <a:r>
              <a:rPr lang="en-US" altLang="zh-CN" sz="2000" dirty="0" err="1">
                <a:solidFill>
                  <a:srgbClr val="C00000"/>
                </a:solidFill>
              </a:rPr>
              <a:t>onCreateView</a:t>
            </a:r>
            <a:r>
              <a:rPr lang="en-US" altLang="zh-CN" sz="2000" dirty="0">
                <a:solidFill>
                  <a:srgbClr val="C00000"/>
                </a:solidFill>
              </a:rPr>
              <a:t>()</a:t>
            </a:r>
            <a:r>
              <a:rPr lang="zh-CN" altLang="en-US" sz="2000" dirty="0"/>
              <a:t>方法，用于创建与返回和</a:t>
            </a:r>
            <a:r>
              <a:rPr lang="en-US" altLang="zh-CN" sz="2000" dirty="0"/>
              <a:t>Fragment</a:t>
            </a:r>
            <a:r>
              <a:rPr lang="zh-CN" altLang="en-US" sz="2000" dirty="0"/>
              <a:t>关联的</a:t>
            </a:r>
            <a:r>
              <a:rPr lang="en-US" altLang="zh-CN" sz="2000" dirty="0"/>
              <a:t>View</a:t>
            </a:r>
            <a:r>
              <a:rPr lang="zh-CN" altLang="en-US" sz="2000" dirty="0"/>
              <a:t>对象；</a:t>
            </a:r>
          </a:p>
          <a:p>
            <a:r>
              <a:rPr lang="en-US" altLang="zh-CN" sz="2100" dirty="0" err="1">
                <a:solidFill>
                  <a:srgbClr val="C00000"/>
                </a:solidFill>
              </a:rPr>
              <a:t>onStart</a:t>
            </a:r>
            <a:r>
              <a:rPr lang="en-US" altLang="zh-CN" sz="2100" dirty="0">
                <a:solidFill>
                  <a:srgbClr val="C00000"/>
                </a:solidFill>
              </a:rPr>
              <a:t>()</a:t>
            </a:r>
            <a:r>
              <a:rPr lang="zh-CN" altLang="en-US" sz="2000" dirty="0"/>
              <a:t>方法，当</a:t>
            </a:r>
            <a:r>
              <a:rPr lang="en-US" altLang="zh-CN" sz="2000" dirty="0"/>
              <a:t>Fragment</a:t>
            </a:r>
            <a:r>
              <a:rPr lang="zh-CN" altLang="en-US" sz="2000" dirty="0"/>
              <a:t>对象展示出来时自动调用该方法；</a:t>
            </a:r>
          </a:p>
          <a:p>
            <a:r>
              <a:rPr lang="en-US" altLang="zh-CN" sz="2100" dirty="0" err="1">
                <a:solidFill>
                  <a:srgbClr val="C00000"/>
                </a:solidFill>
              </a:rPr>
              <a:t>onResume</a:t>
            </a:r>
            <a:r>
              <a:rPr lang="en-US" altLang="zh-CN" sz="2100" dirty="0">
                <a:solidFill>
                  <a:srgbClr val="C00000"/>
                </a:solidFill>
              </a:rPr>
              <a:t>()</a:t>
            </a:r>
            <a:r>
              <a:rPr lang="zh-CN" altLang="en-US" sz="2000" dirty="0"/>
              <a:t>方法，当</a:t>
            </a:r>
            <a:r>
              <a:rPr lang="en-US" altLang="zh-CN" sz="2000" dirty="0"/>
              <a:t>Fragment</a:t>
            </a:r>
            <a:r>
              <a:rPr lang="zh-CN" altLang="en-US" sz="2000" dirty="0"/>
              <a:t>与用户开始产生交互时自动调用该方法；</a:t>
            </a:r>
          </a:p>
          <a:p>
            <a:r>
              <a:rPr lang="en-US" altLang="zh-CN" sz="2100" dirty="0" err="1">
                <a:solidFill>
                  <a:srgbClr val="C00000"/>
                </a:solidFill>
              </a:rPr>
              <a:t>onPause</a:t>
            </a:r>
            <a:r>
              <a:rPr lang="en-US" altLang="zh-CN" sz="2100" dirty="0">
                <a:solidFill>
                  <a:srgbClr val="C00000"/>
                </a:solidFill>
              </a:rPr>
              <a:t>()</a:t>
            </a:r>
            <a:r>
              <a:rPr lang="zh-CN" altLang="en-US" sz="2000" dirty="0"/>
              <a:t>方法，当</a:t>
            </a:r>
            <a:r>
              <a:rPr lang="en-US" altLang="zh-CN" sz="2000" dirty="0"/>
              <a:t>Fragment</a:t>
            </a:r>
            <a:r>
              <a:rPr lang="zh-CN" altLang="en-US" sz="2000" dirty="0"/>
              <a:t>所依附的</a:t>
            </a:r>
            <a:r>
              <a:rPr lang="en-US" altLang="zh-CN" sz="2000" dirty="0"/>
              <a:t>Activity</a:t>
            </a:r>
            <a:r>
              <a:rPr lang="zh-CN" altLang="en-US" sz="2000" dirty="0"/>
              <a:t>被挂起，或者它被修改而导致不能与用户交互时自动调用；</a:t>
            </a:r>
          </a:p>
          <a:p>
            <a:r>
              <a:rPr lang="en-US" altLang="zh-CN" sz="2100" dirty="0" err="1">
                <a:solidFill>
                  <a:srgbClr val="C00000"/>
                </a:solidFill>
              </a:rPr>
              <a:t>onStop</a:t>
            </a:r>
            <a:r>
              <a:rPr lang="en-US" altLang="zh-CN" sz="2100" dirty="0">
                <a:solidFill>
                  <a:srgbClr val="C00000"/>
                </a:solidFill>
              </a:rPr>
              <a:t>()</a:t>
            </a:r>
            <a:r>
              <a:rPr lang="zh-CN" altLang="en-US" sz="2000" dirty="0"/>
              <a:t>方法，当</a:t>
            </a:r>
            <a:r>
              <a:rPr lang="en-US" altLang="zh-CN" sz="2000" dirty="0"/>
              <a:t>Activity</a:t>
            </a:r>
            <a:r>
              <a:rPr lang="zh-CN" altLang="en-US" sz="2000" dirty="0"/>
              <a:t>被终止，或者它被修改而不能再显示时；</a:t>
            </a:r>
          </a:p>
          <a:p>
            <a:endParaRPr lang="zh-CN" altLang="en-US" sz="2000" dirty="0"/>
          </a:p>
        </p:txBody>
      </p:sp>
      <p:sp>
        <p:nvSpPr>
          <p:cNvPr id="3" name="标题 2">
            <a:extLst>
              <a:ext uri="{FF2B5EF4-FFF2-40B4-BE49-F238E27FC236}">
                <a16:creationId xmlns:a16="http://schemas.microsoft.com/office/drawing/2014/main" id="{BD1AF6F6-3BF5-7D87-7941-32F5C2AAEF08}"/>
              </a:ext>
            </a:extLst>
          </p:cNvPr>
          <p:cNvSpPr>
            <a:spLocks noGrp="1"/>
          </p:cNvSpPr>
          <p:nvPr>
            <p:ph type="title"/>
          </p:nvPr>
        </p:nvSpPr>
        <p:spPr/>
        <p:txBody>
          <a:bodyPr>
            <a:normAutofit/>
          </a:bodyPr>
          <a:lstStyle/>
          <a:p>
            <a:r>
              <a:rPr lang="en-US" altLang="zh-CN" dirty="0"/>
              <a:t>Fragment</a:t>
            </a:r>
            <a:r>
              <a:rPr lang="zh-CN" altLang="en-US" dirty="0"/>
              <a:t>的生命周期</a:t>
            </a:r>
            <a:r>
              <a:rPr lang="en-US" altLang="zh-CN" dirty="0"/>
              <a:t>--</a:t>
            </a:r>
            <a:r>
              <a:rPr lang="zh-CN" altLang="en-US" dirty="0"/>
              <a:t>重要的回调方法</a:t>
            </a:r>
          </a:p>
        </p:txBody>
      </p:sp>
      <p:graphicFrame>
        <p:nvGraphicFramePr>
          <p:cNvPr id="4" name="对象 3">
            <a:extLst>
              <a:ext uri="{FF2B5EF4-FFF2-40B4-BE49-F238E27FC236}">
                <a16:creationId xmlns:a16="http://schemas.microsoft.com/office/drawing/2014/main" id="{0AA9680B-088C-D55E-199A-93D51140B2D3}"/>
              </a:ext>
            </a:extLst>
          </p:cNvPr>
          <p:cNvGraphicFramePr>
            <a:graphicFrameLocks noChangeAspect="1"/>
          </p:cNvGraphicFramePr>
          <p:nvPr>
            <p:extLst>
              <p:ext uri="{D42A27DB-BD31-4B8C-83A1-F6EECF244321}">
                <p14:modId xmlns:p14="http://schemas.microsoft.com/office/powerpoint/2010/main" val="3252616755"/>
              </p:ext>
            </p:extLst>
          </p:nvPr>
        </p:nvGraphicFramePr>
        <p:xfrm>
          <a:off x="611560" y="3284984"/>
          <a:ext cx="8054403" cy="2376264"/>
        </p:xfrm>
        <a:graphic>
          <a:graphicData uri="http://schemas.openxmlformats.org/presentationml/2006/ole">
            <mc:AlternateContent xmlns:mc="http://schemas.openxmlformats.org/markup-compatibility/2006">
              <mc:Choice xmlns:v="urn:schemas-microsoft-com:vml" Requires="v">
                <p:oleObj name="Visio" r:id="rId2" imgW="5602605" imgH="1661160" progId="Visio.Drawing.11">
                  <p:embed/>
                </p:oleObj>
              </mc:Choice>
              <mc:Fallback>
                <p:oleObj name="Visio" r:id="rId2" imgW="5602605" imgH="1661160" progId="Visio.Drawing.11">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284984"/>
                        <a:ext cx="8054403" cy="2376264"/>
                      </a:xfrm>
                      <a:prstGeom prst="rect">
                        <a:avLst/>
                      </a:prstGeom>
                      <a:noFill/>
                    </p:spPr>
                  </p:pic>
                </p:oleObj>
              </mc:Fallback>
            </mc:AlternateContent>
          </a:graphicData>
        </a:graphic>
      </p:graphicFrame>
    </p:spTree>
    <p:extLst>
      <p:ext uri="{BB962C8B-B14F-4D97-AF65-F5344CB8AC3E}">
        <p14:creationId xmlns:p14="http://schemas.microsoft.com/office/powerpoint/2010/main" val="12735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54431"/>
            <a:ext cx="8229600" cy="546377"/>
          </a:xfrm>
        </p:spPr>
        <p:txBody>
          <a:bodyPr>
            <a:normAutofit/>
          </a:bodyPr>
          <a:lstStyle/>
          <a:p>
            <a:r>
              <a:rPr lang="en-US" altLang="zh-CN" sz="2400" b="0" i="0" dirty="0">
                <a:solidFill>
                  <a:srgbClr val="404040"/>
                </a:solidFill>
                <a:effectLst/>
                <a:latin typeface="-apple-system"/>
              </a:rPr>
              <a:t> Fragment </a:t>
            </a:r>
            <a:r>
              <a:rPr lang="zh-CN" altLang="en-US" sz="2400" b="0" i="0" dirty="0">
                <a:solidFill>
                  <a:srgbClr val="404040"/>
                </a:solidFill>
                <a:effectLst/>
                <a:latin typeface="-apple-system"/>
              </a:rPr>
              <a:t>的生命周期和 </a:t>
            </a:r>
            <a:r>
              <a:rPr lang="en-US" altLang="zh-CN" sz="2400" b="0" i="0" dirty="0">
                <a:solidFill>
                  <a:srgbClr val="404040"/>
                </a:solidFill>
                <a:effectLst/>
                <a:latin typeface="-apple-system"/>
              </a:rPr>
              <a:t>Activity </a:t>
            </a:r>
            <a:r>
              <a:rPr lang="zh-CN" altLang="en-US" sz="2400" b="0" i="0" dirty="0">
                <a:solidFill>
                  <a:srgbClr val="404040"/>
                </a:solidFill>
                <a:effectLst/>
                <a:latin typeface="-apple-system"/>
              </a:rPr>
              <a:t>很相似，多了以下几个方法：</a:t>
            </a:r>
            <a:endParaRPr lang="zh-CN" altLang="en-US" sz="2400" dirty="0"/>
          </a:p>
        </p:txBody>
      </p:sp>
      <p:sp>
        <p:nvSpPr>
          <p:cNvPr id="3" name="标题 2"/>
          <p:cNvSpPr>
            <a:spLocks noGrp="1"/>
          </p:cNvSpPr>
          <p:nvPr>
            <p:ph type="title"/>
          </p:nvPr>
        </p:nvSpPr>
        <p:spPr/>
        <p:txBody>
          <a:bodyPr/>
          <a:lstStyle/>
          <a:p>
            <a:r>
              <a:rPr lang="en-US" altLang="en-US" dirty="0" err="1">
                <a:ea typeface="宋体" pitchFamily="2" charset="-122"/>
              </a:rPr>
              <a:t>Fragment生命周期</a:t>
            </a:r>
            <a:r>
              <a:rPr lang="zh-CN" altLang="en-US" dirty="0">
                <a:ea typeface="宋体" pitchFamily="2" charset="-122"/>
              </a:rPr>
              <a:t>的方法</a:t>
            </a:r>
            <a:endParaRPr lang="zh-CN" altLang="en-US" dirty="0"/>
          </a:p>
        </p:txBody>
      </p:sp>
      <p:graphicFrame>
        <p:nvGraphicFramePr>
          <p:cNvPr id="4" name="表格 -1"/>
          <p:cNvGraphicFramePr>
            <a:graphicFrameLocks noGrp="1"/>
          </p:cNvGraphicFramePr>
          <p:nvPr>
            <p:extLst>
              <p:ext uri="{D42A27DB-BD31-4B8C-83A1-F6EECF244321}">
                <p14:modId xmlns:p14="http://schemas.microsoft.com/office/powerpoint/2010/main" val="209575887"/>
              </p:ext>
            </p:extLst>
          </p:nvPr>
        </p:nvGraphicFramePr>
        <p:xfrm>
          <a:off x="670769" y="1700808"/>
          <a:ext cx="8016031" cy="4019580"/>
        </p:xfrm>
        <a:graphic>
          <a:graphicData uri="http://schemas.openxmlformats.org/drawingml/2006/table">
            <a:tbl>
              <a:tblPr/>
              <a:tblGrid>
                <a:gridCol w="2389063">
                  <a:extLst>
                    <a:ext uri="{9D8B030D-6E8A-4147-A177-3AD203B41FA5}">
                      <a16:colId xmlns:a16="http://schemas.microsoft.com/office/drawing/2014/main" val="20000"/>
                    </a:ext>
                  </a:extLst>
                </a:gridCol>
                <a:gridCol w="5626968">
                  <a:extLst>
                    <a:ext uri="{9D8B030D-6E8A-4147-A177-3AD203B41FA5}">
                      <a16:colId xmlns:a16="http://schemas.microsoft.com/office/drawing/2014/main" val="20001"/>
                    </a:ext>
                  </a:extLst>
                </a:gridCol>
              </a:tblGrid>
              <a:tr h="527580">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宋体" pitchFamily="2" charset="-122"/>
                          <a:ea typeface="宋体" pitchFamily="2" charset="-122"/>
                        </a:rPr>
                        <a:t>回调</a:t>
                      </a:r>
                      <a:r>
                        <a:rPr kumimoji="0" lang="zh-CN" altLang="en-US" sz="20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方法</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宋体" pitchFamily="2" charset="-122"/>
                          <a:ea typeface="宋体" pitchFamily="2" charset="-122"/>
                        </a:rPr>
                        <a:t>描述</a:t>
                      </a: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756000">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2000" b="1" i="0" u="none" strike="noStrike" cap="none" normalizeH="0" baseline="0" dirty="0" err="1">
                          <a:ln>
                            <a:noFill/>
                          </a:ln>
                          <a:solidFill>
                            <a:srgbClr val="000000"/>
                          </a:solidFill>
                          <a:effectLst/>
                          <a:latin typeface="Times New Roman" pitchFamily="18" charset="0"/>
                          <a:ea typeface="宋体" pitchFamily="2" charset="-122"/>
                          <a:cs typeface="Times New Roman" pitchFamily="18" charset="0"/>
                        </a:rPr>
                        <a:t>onAttach</a:t>
                      </a:r>
                      <a:r>
                        <a:rPr kumimoji="0" lang="en-US" altLang="zh-CN" sz="20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zh-CN" altLang="en-US" sz="2000" b="0" i="0" u="none" strike="noStrike" cap="none" normalizeH="0" baseline="0" dirty="0">
                          <a:ln>
                            <a:noFill/>
                          </a:ln>
                          <a:solidFill>
                            <a:srgbClr val="000000"/>
                          </a:solidFill>
                          <a:effectLst/>
                          <a:latin typeface="宋体" pitchFamily="2" charset="-122"/>
                          <a:ea typeface="宋体" pitchFamily="2" charset="-122"/>
                        </a:rPr>
                        <a:t>当</a:t>
                      </a:r>
                      <a:r>
                        <a:rPr kumimoji="0" lang="en-US" altLang="zh-CN" sz="2000" b="0" i="0" u="none" strike="noStrike" cap="none" normalizeH="0" baseline="0" dirty="0">
                          <a:ln>
                            <a:noFill/>
                          </a:ln>
                          <a:solidFill>
                            <a:srgbClr val="000000"/>
                          </a:solidFill>
                          <a:effectLst/>
                          <a:latin typeface="宋体" pitchFamily="2" charset="-122"/>
                          <a:ea typeface="宋体" pitchFamily="2" charset="-122"/>
                        </a:rPr>
                        <a:t>Fragment</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与</a:t>
                      </a:r>
                      <a:r>
                        <a:rPr kumimoji="0" lang="en-US" altLang="zh-CN" sz="2000" b="0" i="0" u="none" strike="noStrike" cap="none" normalizeH="0" baseline="0" dirty="0">
                          <a:ln>
                            <a:noFill/>
                          </a:ln>
                          <a:solidFill>
                            <a:srgbClr val="000000"/>
                          </a:solidFill>
                          <a:effectLst/>
                          <a:latin typeface="宋体" pitchFamily="2" charset="-122"/>
                          <a:ea typeface="宋体" pitchFamily="2" charset="-122"/>
                        </a:rPr>
                        <a:t>Activity</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发生关联时</a:t>
                      </a:r>
                      <a:r>
                        <a:rPr kumimoji="0" lang="zh-CN" altLang="en-US" sz="2000" b="0" i="0" u="none" strike="noStrike" cap="none" normalizeH="0" baseline="0" dirty="0">
                          <a:ln>
                            <a:noFill/>
                          </a:ln>
                          <a:solidFill>
                            <a:srgbClr val="000000"/>
                          </a:solidFill>
                          <a:effectLst/>
                          <a:latin typeface="宋体" pitchFamily="2" charset="-122"/>
                          <a:ea typeface="+mn-ea"/>
                        </a:rPr>
                        <a:t>调用（</a:t>
                      </a:r>
                      <a:r>
                        <a:rPr kumimoji="0" lang="en-US" altLang="zh-CN" sz="2000" b="0" i="0" u="none" strike="noStrike" cap="none" normalizeH="0" baseline="0" dirty="0">
                          <a:ln>
                            <a:noFill/>
                          </a:ln>
                          <a:solidFill>
                            <a:srgbClr val="000000"/>
                          </a:solidFill>
                          <a:effectLst/>
                          <a:latin typeface="宋体" pitchFamily="2" charset="-122"/>
                          <a:ea typeface="+mn-ea"/>
                        </a:rPr>
                        <a:t>Activity </a:t>
                      </a:r>
                      <a:r>
                        <a:rPr kumimoji="0" lang="zh-CN" altLang="en-US" sz="2000" b="0" i="0" u="none" strike="noStrike" cap="none" normalizeH="0" baseline="0" dirty="0">
                          <a:ln>
                            <a:noFill/>
                          </a:ln>
                          <a:solidFill>
                            <a:srgbClr val="000000"/>
                          </a:solidFill>
                          <a:effectLst/>
                          <a:latin typeface="宋体" pitchFamily="2" charset="-122"/>
                          <a:ea typeface="+mn-ea"/>
                        </a:rPr>
                        <a:t>传递到此方法内）</a:t>
                      </a:r>
                      <a:endParaRPr kumimoji="0" lang="zh-CN" altLang="en-US" sz="2000" b="0" i="0" u="none" strike="noStrike" cap="none" normalizeH="0" baseline="0" dirty="0">
                        <a:ln>
                          <a:noFill/>
                        </a:ln>
                        <a:solidFill>
                          <a:srgbClr val="000000"/>
                        </a:solidFill>
                        <a:effectLst/>
                        <a:latin typeface="宋体" pitchFamily="2" charset="-122"/>
                        <a:ea typeface="宋体"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68000">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2000" b="1" i="0" u="none" strike="noStrike" cap="none" normalizeH="0" baseline="0" dirty="0" err="1">
                          <a:ln>
                            <a:noFill/>
                          </a:ln>
                          <a:solidFill>
                            <a:srgbClr val="FF0000"/>
                          </a:solidFill>
                          <a:effectLst/>
                          <a:latin typeface="Times New Roman" pitchFamily="18" charset="0"/>
                          <a:ea typeface="宋体" pitchFamily="2" charset="-122"/>
                          <a:cs typeface="Times New Roman" pitchFamily="18" charset="0"/>
                        </a:rPr>
                        <a:t>onCreateView</a:t>
                      </a:r>
                      <a:r>
                        <a:rPr kumimoji="0" lang="en-US" altLang="zh-CN" sz="20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rPr>
                        <a:t>()</a:t>
                      </a:r>
                      <a:endParaRPr kumimoji="0" lang="en-US" altLang="zh-CN" sz="1600" b="1" i="0" u="none" strike="noStrike" cap="none" normalizeH="0" baseline="0" dirty="0">
                        <a:ln>
                          <a:noFill/>
                        </a:ln>
                        <a:solidFill>
                          <a:srgbClr val="FF0000"/>
                        </a:solidFill>
                        <a:effectLst/>
                        <a:latin typeface="Times New Roman" pitchFamily="18" charset="0"/>
                        <a:ea typeface="宋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zh-CN" altLang="en-US" sz="2000" b="0" i="0" u="none" strike="noStrike" cap="none" normalizeH="0" baseline="0" dirty="0">
                          <a:ln>
                            <a:noFill/>
                          </a:ln>
                          <a:solidFill>
                            <a:srgbClr val="FF0000"/>
                          </a:solidFill>
                          <a:effectLst/>
                          <a:latin typeface="宋体" pitchFamily="2" charset="-122"/>
                          <a:ea typeface="+mn-ea"/>
                        </a:rPr>
                        <a:t>当</a:t>
                      </a:r>
                      <a:r>
                        <a:rPr kumimoji="0" lang="en-US" altLang="zh-CN" sz="2000" b="0" i="0" u="none" strike="noStrike" cap="none" normalizeH="0" baseline="0" dirty="0">
                          <a:ln>
                            <a:noFill/>
                          </a:ln>
                          <a:solidFill>
                            <a:srgbClr val="FF0000"/>
                          </a:solidFill>
                          <a:effectLst/>
                          <a:latin typeface="宋体" pitchFamily="2" charset="-122"/>
                          <a:ea typeface="+mn-ea"/>
                        </a:rPr>
                        <a:t>Fragment </a:t>
                      </a:r>
                      <a:r>
                        <a:rPr kumimoji="0" lang="zh-CN" altLang="en-US" sz="2000" b="0" i="0" u="none" strike="noStrike" cap="none" normalizeH="0" baseline="0" dirty="0">
                          <a:ln>
                            <a:noFill/>
                          </a:ln>
                          <a:solidFill>
                            <a:srgbClr val="FF0000"/>
                          </a:solidFill>
                          <a:effectLst/>
                          <a:latin typeface="宋体" pitchFamily="2" charset="-122"/>
                          <a:ea typeface="+mn-ea"/>
                        </a:rPr>
                        <a:t>创建视图时调用</a:t>
                      </a:r>
                      <a:endParaRPr kumimoji="0" lang="zh-CN" altLang="en-US" sz="2000" b="0" i="0" u="none" strike="noStrike" cap="none" normalizeH="0" baseline="0" dirty="0">
                        <a:ln>
                          <a:noFill/>
                        </a:ln>
                        <a:solidFill>
                          <a:srgbClr val="FF0000"/>
                        </a:solidFill>
                        <a:effectLst/>
                        <a:latin typeface="宋体" pitchFamily="2" charset="-122"/>
                        <a:ea typeface="宋体"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56000">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2000" b="1" i="0" u="none" strike="noStrike" cap="none" normalizeH="0" baseline="0" dirty="0" err="1">
                          <a:ln>
                            <a:noFill/>
                          </a:ln>
                          <a:solidFill>
                            <a:srgbClr val="000000"/>
                          </a:solidFill>
                          <a:effectLst/>
                          <a:latin typeface="Times New Roman" pitchFamily="18" charset="0"/>
                          <a:ea typeface="宋体" pitchFamily="2" charset="-122"/>
                          <a:cs typeface="Times New Roman" pitchFamily="18" charset="0"/>
                        </a:rPr>
                        <a:t>onActivityCreated</a:t>
                      </a:r>
                      <a:r>
                        <a:rPr kumimoji="0" lang="en-US" altLang="zh-CN" sz="20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zh-CN" altLang="en-US" sz="2000" b="0" i="0" u="none" strike="noStrike" cap="none" normalizeH="0" baseline="0" dirty="0">
                          <a:ln>
                            <a:noFill/>
                          </a:ln>
                          <a:solidFill>
                            <a:srgbClr val="000000"/>
                          </a:solidFill>
                          <a:effectLst/>
                          <a:latin typeface="宋体" pitchFamily="2" charset="-122"/>
                          <a:ea typeface="+mn-ea"/>
                        </a:rPr>
                        <a:t>在相关联的 </a:t>
                      </a:r>
                      <a:r>
                        <a:rPr kumimoji="0" lang="en-US" altLang="zh-CN" sz="2000" b="0" i="0" u="none" strike="noStrike" cap="none" normalizeH="0" baseline="0" dirty="0">
                          <a:ln>
                            <a:noFill/>
                          </a:ln>
                          <a:solidFill>
                            <a:srgbClr val="000000"/>
                          </a:solidFill>
                          <a:effectLst/>
                          <a:latin typeface="宋体" pitchFamily="2" charset="-122"/>
                          <a:ea typeface="+mn-ea"/>
                        </a:rPr>
                        <a:t>Activity </a:t>
                      </a:r>
                      <a:r>
                        <a:rPr kumimoji="0" lang="zh-CN" altLang="en-US" sz="2000" b="0" i="0" u="none" strike="noStrike" cap="none" normalizeH="0" baseline="0" dirty="0">
                          <a:ln>
                            <a:noFill/>
                          </a:ln>
                          <a:solidFill>
                            <a:srgbClr val="000000"/>
                          </a:solidFill>
                          <a:effectLst/>
                          <a:latin typeface="宋体" pitchFamily="2" charset="-122"/>
                          <a:ea typeface="+mn-ea"/>
                        </a:rPr>
                        <a:t>的 </a:t>
                      </a:r>
                      <a:r>
                        <a:rPr kumimoji="0" lang="en-US" altLang="zh-CN" sz="2000" b="0" i="0" u="none" strike="noStrike" cap="none" normalizeH="0" baseline="0" dirty="0" err="1">
                          <a:ln>
                            <a:noFill/>
                          </a:ln>
                          <a:solidFill>
                            <a:srgbClr val="000000"/>
                          </a:solidFill>
                          <a:effectLst/>
                          <a:latin typeface="宋体" pitchFamily="2" charset="-122"/>
                          <a:ea typeface="+mn-ea"/>
                        </a:rPr>
                        <a:t>onCreate</a:t>
                      </a:r>
                      <a:r>
                        <a:rPr kumimoji="0" lang="en-US" altLang="zh-CN" sz="2000" b="0" i="0" u="none" strike="noStrike" cap="none" normalizeH="0" baseline="0" dirty="0">
                          <a:ln>
                            <a:noFill/>
                          </a:ln>
                          <a:solidFill>
                            <a:srgbClr val="000000"/>
                          </a:solidFill>
                          <a:effectLst/>
                          <a:latin typeface="宋体" pitchFamily="2" charset="-122"/>
                          <a:ea typeface="+mn-ea"/>
                        </a:rPr>
                        <a:t>() </a:t>
                      </a:r>
                      <a:r>
                        <a:rPr kumimoji="0" lang="zh-CN" altLang="en-US" sz="2000" b="0" i="0" u="none" strike="noStrike" cap="none" normalizeH="0" baseline="0" dirty="0">
                          <a:ln>
                            <a:noFill/>
                          </a:ln>
                          <a:solidFill>
                            <a:srgbClr val="000000"/>
                          </a:solidFill>
                          <a:effectLst/>
                          <a:latin typeface="宋体" pitchFamily="2" charset="-122"/>
                          <a:ea typeface="+mn-ea"/>
                        </a:rPr>
                        <a:t>方法已返回时调用。</a:t>
                      </a:r>
                      <a:endParaRPr kumimoji="0" lang="zh-CN" altLang="en-US" sz="2000" b="0" i="0" u="none" strike="noStrike" cap="none" normalizeH="0" baseline="0" dirty="0">
                        <a:ln>
                          <a:noFill/>
                        </a:ln>
                        <a:solidFill>
                          <a:srgbClr val="000000"/>
                        </a:solidFill>
                        <a:effectLst/>
                        <a:latin typeface="宋体" pitchFamily="2" charset="-122"/>
                        <a:ea typeface="宋体"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756000">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2000" b="1" i="0" u="none" strike="noStrike" cap="none" normalizeH="0" baseline="0" dirty="0" err="1">
                          <a:ln>
                            <a:noFill/>
                          </a:ln>
                          <a:solidFill>
                            <a:srgbClr val="000000"/>
                          </a:solidFill>
                          <a:effectLst/>
                          <a:latin typeface="Times New Roman" pitchFamily="18" charset="0"/>
                          <a:ea typeface="宋体" pitchFamily="2" charset="-122"/>
                          <a:cs typeface="Times New Roman" pitchFamily="18" charset="0"/>
                        </a:rPr>
                        <a:t>onDestoryView</a:t>
                      </a:r>
                      <a:r>
                        <a:rPr kumimoji="0" lang="en-US" altLang="zh-CN" sz="20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zh-CN" altLang="en-US" sz="2000" b="0" i="0" u="none" strike="noStrike" cap="none" normalizeH="0" baseline="0" dirty="0">
                          <a:ln>
                            <a:noFill/>
                          </a:ln>
                          <a:solidFill>
                            <a:srgbClr val="000000"/>
                          </a:solidFill>
                          <a:effectLst/>
                          <a:latin typeface="宋体" pitchFamily="2" charset="-122"/>
                          <a:ea typeface="宋体" pitchFamily="2" charset="-122"/>
                        </a:rPr>
                        <a:t>与</a:t>
                      </a:r>
                      <a:r>
                        <a:rPr kumimoji="0" lang="en-US" altLang="zh-CN" sz="2000" b="0" i="0" u="none" strike="noStrike" cap="none" normalizeH="0" baseline="0" dirty="0" err="1">
                          <a:ln>
                            <a:noFill/>
                          </a:ln>
                          <a:solidFill>
                            <a:srgbClr val="000000"/>
                          </a:solidFill>
                          <a:effectLst/>
                          <a:latin typeface="宋体" pitchFamily="2" charset="-122"/>
                          <a:ea typeface="宋体" pitchFamily="2" charset="-122"/>
                        </a:rPr>
                        <a:t>onCreateView</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相对应，当该</a:t>
                      </a:r>
                      <a:r>
                        <a:rPr kumimoji="0" lang="en-US" altLang="zh-CN" sz="2000" b="0" i="0" u="none" strike="noStrike" cap="none" normalizeH="0" baseline="0" dirty="0">
                          <a:ln>
                            <a:noFill/>
                          </a:ln>
                          <a:solidFill>
                            <a:srgbClr val="000000"/>
                          </a:solidFill>
                          <a:effectLst/>
                          <a:latin typeface="宋体" pitchFamily="2" charset="-122"/>
                          <a:ea typeface="宋体" pitchFamily="2" charset="-122"/>
                        </a:rPr>
                        <a:t>Fragment</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的视图被移除时调用</a:t>
                      </a: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756000">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2000" b="1" i="0" u="none" strike="noStrike" cap="none" normalizeH="0" baseline="0" dirty="0" err="1">
                          <a:ln>
                            <a:noFill/>
                          </a:ln>
                          <a:solidFill>
                            <a:srgbClr val="000000"/>
                          </a:solidFill>
                          <a:effectLst/>
                          <a:latin typeface="Times New Roman" pitchFamily="18" charset="0"/>
                          <a:ea typeface="宋体" pitchFamily="2" charset="-122"/>
                          <a:cs typeface="Times New Roman" pitchFamily="18" charset="0"/>
                        </a:rPr>
                        <a:t>onDetach</a:t>
                      </a:r>
                      <a:r>
                        <a:rPr kumimoji="0" lang="en-US" altLang="zh-CN" sz="20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zh-CN" altLang="en-US" sz="2000" b="0" i="0" u="none" strike="noStrike" cap="none" normalizeH="0" baseline="0" dirty="0">
                          <a:ln>
                            <a:noFill/>
                          </a:ln>
                          <a:solidFill>
                            <a:srgbClr val="000000"/>
                          </a:solidFill>
                          <a:effectLst/>
                          <a:latin typeface="宋体" pitchFamily="2" charset="-122"/>
                          <a:ea typeface="宋体" pitchFamily="2" charset="-122"/>
                        </a:rPr>
                        <a:t>与</a:t>
                      </a:r>
                      <a:r>
                        <a:rPr kumimoji="0" lang="en-US" altLang="zh-CN" sz="2000" b="0" i="0" u="none" strike="noStrike" cap="none" normalizeH="0" baseline="0" dirty="0" err="1">
                          <a:ln>
                            <a:noFill/>
                          </a:ln>
                          <a:solidFill>
                            <a:srgbClr val="000000"/>
                          </a:solidFill>
                          <a:effectLst/>
                          <a:latin typeface="宋体" pitchFamily="2" charset="-122"/>
                          <a:ea typeface="宋体" pitchFamily="2" charset="-122"/>
                        </a:rPr>
                        <a:t>onAttach</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相对应，当</a:t>
                      </a:r>
                      <a:r>
                        <a:rPr kumimoji="0" lang="en-US" altLang="zh-CN" sz="2000" b="0" i="0" u="none" strike="noStrike" cap="none" normalizeH="0" baseline="0" dirty="0">
                          <a:ln>
                            <a:noFill/>
                          </a:ln>
                          <a:solidFill>
                            <a:srgbClr val="000000"/>
                          </a:solidFill>
                          <a:effectLst/>
                          <a:latin typeface="宋体" pitchFamily="2" charset="-122"/>
                          <a:ea typeface="宋体" pitchFamily="2" charset="-122"/>
                        </a:rPr>
                        <a:t>Fragment</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与</a:t>
                      </a:r>
                      <a:r>
                        <a:rPr kumimoji="0" lang="en-US" altLang="zh-CN" sz="2000" b="0" i="0" u="none" strike="noStrike" cap="none" normalizeH="0" baseline="0" dirty="0">
                          <a:ln>
                            <a:noFill/>
                          </a:ln>
                          <a:solidFill>
                            <a:srgbClr val="000000"/>
                          </a:solidFill>
                          <a:effectLst/>
                          <a:latin typeface="宋体" pitchFamily="2" charset="-122"/>
                          <a:ea typeface="宋体" pitchFamily="2" charset="-122"/>
                        </a:rPr>
                        <a:t>Activity</a:t>
                      </a:r>
                      <a:r>
                        <a:rPr kumimoji="0" lang="zh-CN" altLang="en-US" sz="2000" b="0" i="0" u="none" strike="noStrike" cap="none" normalizeH="0" baseline="0" dirty="0">
                          <a:ln>
                            <a:noFill/>
                          </a:ln>
                          <a:solidFill>
                            <a:srgbClr val="000000"/>
                          </a:solidFill>
                          <a:effectLst/>
                          <a:latin typeface="宋体" pitchFamily="2" charset="-122"/>
                          <a:ea typeface="宋体" pitchFamily="2" charset="-122"/>
                        </a:rPr>
                        <a:t>关联被取消时调用</a:t>
                      </a:r>
                    </a:p>
                  </a:txBody>
                  <a:tcPr marL="68580" marR="68580" marT="0" marB="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0952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TYPE" val="Polling"/>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17381</TotalTime>
  <Words>3538</Words>
  <Application>Microsoft Office PowerPoint</Application>
  <PresentationFormat>全屏显示(4:3)</PresentationFormat>
  <Paragraphs>340</Paragraphs>
  <Slides>30</Slides>
  <Notes>12</Notes>
  <HiddenSlides>1</HiddenSlides>
  <MMClips>3</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30</vt:i4>
      </vt:variant>
    </vt:vector>
  </HeadingPairs>
  <TitlesOfParts>
    <vt:vector size="47" baseType="lpstr">
      <vt:lpstr>-apple-system</vt:lpstr>
      <vt:lpstr>Arial Unicode MS</vt:lpstr>
      <vt:lpstr>PingFang SC</vt:lpstr>
      <vt:lpstr>黑体</vt:lpstr>
      <vt:lpstr>宋体</vt:lpstr>
      <vt:lpstr>Microsoft Yahei</vt:lpstr>
      <vt:lpstr>Microsoft Yahei</vt:lpstr>
      <vt:lpstr>Arial</vt:lpstr>
      <vt:lpstr>Calibri</vt:lpstr>
      <vt:lpstr>Century Gothic</vt:lpstr>
      <vt:lpstr>Palatino Linotype</vt:lpstr>
      <vt:lpstr>Times New Roman</vt:lpstr>
      <vt:lpstr>Wingdings</vt:lpstr>
      <vt:lpstr>Wingdings 2</vt:lpstr>
      <vt:lpstr>Office 主题</vt:lpstr>
      <vt:lpstr>Presentation on brainstorming</vt:lpstr>
      <vt:lpstr>Visio</vt:lpstr>
      <vt:lpstr>PowerPoint 演示文稿</vt:lpstr>
      <vt:lpstr>项目导学</vt:lpstr>
      <vt:lpstr>学习内容</vt:lpstr>
      <vt:lpstr>Fragment是什么</vt:lpstr>
      <vt:lpstr>Fragment的产生与介绍</vt:lpstr>
      <vt:lpstr>使用碎片</vt:lpstr>
      <vt:lpstr>Fragment的生命周期</vt:lpstr>
      <vt:lpstr>Fragment的生命周期--重要的回调方法</vt:lpstr>
      <vt:lpstr>Fragment生命周期的方法</vt:lpstr>
      <vt:lpstr>Fragment的生命周期</vt:lpstr>
      <vt:lpstr>Fragment的生命周期</vt:lpstr>
      <vt:lpstr>Fragment 的使用</vt:lpstr>
      <vt:lpstr>1. 静态的使用Fragment</vt:lpstr>
      <vt:lpstr>静态的使用 Fragment 示例</vt:lpstr>
      <vt:lpstr>PowerPoint 演示文稿</vt:lpstr>
      <vt:lpstr>PowerPoint 演示文稿</vt:lpstr>
      <vt:lpstr>2.动态的使用Fragment</vt:lpstr>
      <vt:lpstr>Fragment事务</vt:lpstr>
      <vt:lpstr>PowerPoint 演示文稿</vt:lpstr>
      <vt:lpstr>动态替换 fragment 示例</vt:lpstr>
      <vt:lpstr>动态使用 Fragment 示例</vt:lpstr>
      <vt:lpstr>PowerPoint 演示文稿</vt:lpstr>
      <vt:lpstr>PowerPoint 演示文稿</vt:lpstr>
      <vt:lpstr>Fragment相关操作对生命周期的影响</vt:lpstr>
      <vt:lpstr> 3. Fragment 与 Activity 通信</vt:lpstr>
      <vt:lpstr> 4. 向Fragment传递参数</vt:lpstr>
      <vt:lpstr>向Fragment传递参数的方法</vt:lpstr>
      <vt:lpstr>小结：碎片的使用</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Null;蔡美玲</dc:creator>
  <cp:lastModifiedBy>蔡 美玲</cp:lastModifiedBy>
  <cp:revision>336</cp:revision>
  <dcterms:created xsi:type="dcterms:W3CDTF">2019-03-26T05:28:25Z</dcterms:created>
  <dcterms:modified xsi:type="dcterms:W3CDTF">2022-10-11T02:47:00Z</dcterms:modified>
</cp:coreProperties>
</file>